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Default Extension="fntdata" ContentType="application/x-fontdata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10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1" r:id="rId1"/>
  </p:sldMasterIdLst>
  <p:notesMasterIdLst>
    <p:notesMasterId r:id="rId11"/>
  </p:notesMasterIdLst>
  <p:handoutMasterIdLst>
    <p:handoutMasterId r:id="rId12"/>
  </p:handoutMasterIdLst>
  <p:sldIdLst>
    <p:sldId id="259" r:id="rId2"/>
    <p:sldId id="288" r:id="rId3"/>
    <p:sldId id="300" r:id="rId4"/>
    <p:sldId id="283" r:id="rId5"/>
    <p:sldId id="282" r:id="rId6"/>
    <p:sldId id="284" r:id="rId7"/>
    <p:sldId id="302" r:id="rId8"/>
    <p:sldId id="301" r:id="rId9"/>
    <p:sldId id="299" r:id="rId10"/>
  </p:sldIdLst>
  <p:sldSz cx="11520488" cy="6480175"/>
  <p:notesSz cx="9144000" cy="6858000"/>
  <p:embeddedFontLst>
    <p:embeddedFont>
      <p:font typeface="Century Gothic" pitchFamily="34" charset="0"/>
      <p:regular r:id="rId13"/>
      <p:bold r:id="rId14"/>
      <p:italic r:id="rId15"/>
      <p:boldItalic r:id="rId16"/>
    </p:embeddedFont>
    <p:embeddedFont>
      <p:font typeface="Calibri" pitchFamily="34" charset="0"/>
      <p:regular r:id="rId17"/>
      <p:bold r:id="rId18"/>
      <p:italic r:id="rId19"/>
      <p:boldItalic r:id="rId20"/>
    </p:embeddedFont>
    <p:embeddedFont>
      <p:font typeface="Arial Narrow" pitchFamily="34" charset="0"/>
      <p:regular r:id="rId21"/>
      <p:bold r:id="rId22"/>
      <p:italic r:id="rId23"/>
      <p:boldItalic r:id="rId24"/>
    </p:embeddedFont>
    <p:embeddedFont>
      <p:font typeface="Calibri Light" pitchFamily="34" charset="0"/>
      <p:regular r:id="rId25"/>
      <p:italic r:id="rId26"/>
    </p:embeddedFont>
  </p:embeddedFontLst>
  <p:defaultTextStyle>
    <a:defPPr>
      <a:defRPr lang="ru-RU"/>
    </a:defPPr>
    <a:lvl1pPr marL="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701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95" userDrawn="1">
          <p15:clr>
            <a:srgbClr val="A4A3A4"/>
          </p15:clr>
        </p15:guide>
        <p15:guide id="2" pos="385" userDrawn="1">
          <p15:clr>
            <a:srgbClr val="A4A3A4"/>
          </p15:clr>
        </p15:guide>
        <p15:guide id="3" orient="horz" pos="453" userDrawn="1">
          <p15:clr>
            <a:srgbClr val="A4A3A4"/>
          </p15:clr>
        </p15:guide>
        <p15:guide id="4" pos="6872" userDrawn="1">
          <p15:clr>
            <a:srgbClr val="A4A3A4"/>
          </p15:clr>
        </p15:guide>
        <p15:guide id="5" orient="horz" pos="3697" userDrawn="1">
          <p15:clr>
            <a:srgbClr val="A4A3A4"/>
          </p15:clr>
        </p15:guide>
        <p15:guide id="6" orient="horz" pos="1247" userDrawn="1">
          <p15:clr>
            <a:srgbClr val="A4A3A4"/>
          </p15:clr>
        </p15:guide>
        <p15:guide id="7" pos="2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794D9"/>
    <a:srgbClr val="7688A1"/>
    <a:srgbClr val="212935"/>
    <a:srgbClr val="003399"/>
    <a:srgbClr val="0C355C"/>
    <a:srgbClr val="475974"/>
    <a:srgbClr val="385723"/>
    <a:srgbClr val="A8541A"/>
    <a:srgbClr val="98A3AC"/>
    <a:srgbClr val="A9D18E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Светлый стиль 3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B301B821-A1FF-4177-AEE7-76D212191A09}" styleName="Средний стиль 1 —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913" autoAdjust="0"/>
    <p:restoredTop sz="87321" autoAdjust="0"/>
  </p:normalViewPr>
  <p:slideViewPr>
    <p:cSldViewPr snapToGrid="0">
      <p:cViewPr>
        <p:scale>
          <a:sx n="70" d="100"/>
          <a:sy n="70" d="100"/>
        </p:scale>
        <p:origin x="-90" y="-738"/>
      </p:cViewPr>
      <p:guideLst>
        <p:guide orient="horz" pos="295"/>
        <p:guide orient="horz" pos="453"/>
        <p:guide orient="horz" pos="3697"/>
        <p:guide orient="horz" pos="1247"/>
        <p:guide pos="385"/>
        <p:guide pos="6872"/>
        <p:guide pos="2200"/>
      </p:guideLst>
    </p:cSldViewPr>
  </p:slideViewPr>
  <p:outlineViewPr>
    <p:cViewPr>
      <p:scale>
        <a:sx n="33" d="100"/>
        <a:sy n="33" d="100"/>
      </p:scale>
      <p:origin x="0" y="-1936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2910" y="78"/>
      </p:cViewPr>
      <p:guideLst/>
    </p:cSldViewPr>
  </p:notesViewPr>
  <p:gridSpacing cx="36868100" cy="368681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2.xml"/><Relationship Id="rId21" Type="http://schemas.openxmlformats.org/officeDocument/2006/relationships/font" Target="fonts/font9.fntdata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2.fntdata"/><Relationship Id="rId5" Type="http://schemas.openxmlformats.org/officeDocument/2006/relationships/slide" Target="slides/slide4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7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0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4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plotArea>
      <c:layout>
        <c:manualLayout>
          <c:layoutTarget val="inner"/>
          <c:xMode val="edge"/>
          <c:yMode val="edge"/>
          <c:x val="0.36091420357631127"/>
          <c:y val="4.3387437303812934E-2"/>
          <c:w val="0.63908579642368923"/>
          <c:h val="0.94018508441144977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42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dLbls>
            <c:txPr>
              <a:bodyPr/>
              <a:lstStyle/>
              <a:p>
                <a:pPr>
                  <a:defRPr sz="1600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Лист1!$A$2:$A$4</c:f>
              <c:strCache>
                <c:ptCount val="3"/>
                <c:pt idx="0">
                  <c:v>тяжелые</c:v>
                </c:pt>
                <c:pt idx="1">
                  <c:v>смертельные</c:v>
                </c:pt>
                <c:pt idx="2">
                  <c:v>групповые</c:v>
                </c:pt>
              </c:strCache>
            </c:str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50</c:v>
                </c:pt>
                <c:pt idx="1">
                  <c:v>13</c:v>
                </c:pt>
                <c:pt idx="2">
                  <c:v>3</c:v>
                </c:pt>
              </c:numCache>
            </c:numRef>
          </c:val>
        </c:ser>
        <c:dLbls>
          <c:showVal val="1"/>
        </c:dLbls>
        <c:axId val="102274944"/>
        <c:axId val="102276480"/>
      </c:barChart>
      <c:catAx>
        <c:axId val="102274944"/>
        <c:scaling>
          <c:orientation val="minMax"/>
        </c:scaling>
        <c:axPos val="l"/>
        <c:tickLblPos val="nextTo"/>
        <c:txPr>
          <a:bodyPr rot="0" vert="horz"/>
          <a:lstStyle/>
          <a:p>
            <a:pPr>
              <a:defRPr/>
            </a:pPr>
            <a:endParaRPr lang="ru-RU"/>
          </a:p>
        </c:txPr>
        <c:crossAx val="102276480"/>
        <c:crosses val="autoZero"/>
        <c:auto val="1"/>
        <c:lblAlgn val="ctr"/>
        <c:lblOffset val="100"/>
      </c:catAx>
      <c:valAx>
        <c:axId val="102276480"/>
        <c:scaling>
          <c:orientation val="minMax"/>
        </c:scaling>
        <c:delete val="1"/>
        <c:axPos val="b"/>
        <c:numFmt formatCode="General" sourceLinked="1"/>
        <c:tickLblPos val="nextTo"/>
        <c:crossAx val="10227494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6312407996063949"/>
          <c:y val="5.5260415586156485E-2"/>
          <c:w val="0.25359972360458433"/>
          <c:h val="0.23212087457890018"/>
        </c:manualLayout>
      </c:layout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17111078951632824"/>
          <c:y val="2.0231350173007815E-2"/>
          <c:w val="0.61045116237830455"/>
          <c:h val="0.57518949637179995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случаев профессиональных заболеваний (отравлений)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115</c:v>
                </c:pt>
                <c:pt idx="1">
                  <c:v>135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showVal val="1"/>
          </c:dLbls>
          <c:cat>
            <c:numRef>
              <c:f>Лист1!$A$2:$A$3</c:f>
              <c:numCache>
                <c:formatCode>General</c:formatCode>
                <c:ptCount val="2"/>
                <c:pt idx="0">
                  <c:v>2024</c:v>
                </c:pt>
                <c:pt idx="1">
                  <c:v>2025</c:v>
                </c:pt>
              </c:numCache>
            </c:numRef>
          </c:cat>
          <c:val>
            <c:numRef>
              <c:f>Лист1!$C$2:$C$3</c:f>
              <c:numCache>
                <c:formatCode>General</c:formatCode>
                <c:ptCount val="2"/>
                <c:pt idx="0">
                  <c:v>99</c:v>
                </c:pt>
                <c:pt idx="1">
                  <c:v>118</c:v>
                </c:pt>
              </c:numCache>
            </c:numRef>
          </c:val>
        </c:ser>
        <c:dLbls>
          <c:showVal val="1"/>
        </c:dLbls>
        <c:axId val="105339904"/>
        <c:axId val="105353984"/>
      </c:barChart>
      <c:catAx>
        <c:axId val="105339904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400"/>
            </a:pPr>
            <a:endParaRPr lang="ru-RU"/>
          </a:p>
        </c:txPr>
        <c:crossAx val="105353984"/>
        <c:crosses val="autoZero"/>
        <c:lblAlgn val="ctr"/>
        <c:lblOffset val="100"/>
      </c:catAx>
      <c:valAx>
        <c:axId val="105353984"/>
        <c:scaling>
          <c:orientation val="minMax"/>
        </c:scaling>
        <c:delete val="1"/>
        <c:axPos val="b"/>
        <c:numFmt formatCode="General" sourceLinked="1"/>
        <c:tickLblPos val="nextTo"/>
        <c:crossAx val="1053399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6.0862180895027915E-2"/>
          <c:y val="0.66144663153240713"/>
          <c:w val="0.91063302762578602"/>
          <c:h val="0.2023934554040906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"/>
          <c:y val="0"/>
          <c:w val="0.99501821600615903"/>
          <c:h val="0.65714353753547461"/>
        </c:manualLayout>
      </c:layout>
      <c:barChart>
        <c:barDir val="col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тяжелые</c:v>
                </c:pt>
              </c:strCache>
            </c:strRef>
          </c:tx>
          <c:dLbls>
            <c:dLbl>
              <c:idx val="6"/>
              <c:delete val="1"/>
            </c:dLbl>
            <c:dLbl>
              <c:idx val="7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город Иркутск</c:v>
                </c:pt>
                <c:pt idx="1">
                  <c:v>город Братск</c:v>
                </c:pt>
                <c:pt idx="2">
                  <c:v>Иркутский муниципальный округ</c:v>
                </c:pt>
                <c:pt idx="3">
                  <c:v>Усольский район</c:v>
                </c:pt>
                <c:pt idx="4">
                  <c:v>Бодайбинский район</c:v>
                </c:pt>
                <c:pt idx="5">
                  <c:v>Ангарский городской округ</c:v>
                </c:pt>
                <c:pt idx="6">
                  <c:v>Шелеховский район</c:v>
                </c:pt>
                <c:pt idx="7">
                  <c:v>Усть-Кутский район</c:v>
                </c:pt>
                <c:pt idx="8">
                  <c:v>Черемховский район</c:v>
                </c:pt>
                <c:pt idx="9">
                  <c:v>Чунский муниципальный округ</c:v>
                </c:pt>
                <c:pt idx="10">
                  <c:v>Казачинско-Ленский район</c:v>
                </c:pt>
                <c:pt idx="11">
                  <c:v>город Свирск</c:v>
                </c:pt>
                <c:pt idx="12">
                  <c:v>город Саянск</c:v>
                </c:pt>
                <c:pt idx="13">
                  <c:v>город Усолье-Сибирское</c:v>
                </c:pt>
                <c:pt idx="14">
                  <c:v>Нижнеилимский муниципальный округ</c:v>
                </c:pt>
                <c:pt idx="15">
                  <c:v>Заларинский муниципальный округ</c:v>
                </c:pt>
              </c:strCache>
            </c:strRef>
          </c:cat>
          <c:val>
            <c:numRef>
              <c:f>Лист1!$B$2:$B$17</c:f>
              <c:numCache>
                <c:formatCode>General</c:formatCode>
                <c:ptCount val="16"/>
                <c:pt idx="0">
                  <c:v>17</c:v>
                </c:pt>
                <c:pt idx="1">
                  <c:v>14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1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смертельные</c:v>
                </c:pt>
              </c:strCache>
            </c:strRef>
          </c:tx>
          <c:dLbls>
            <c:dLbl>
              <c:idx val="1"/>
              <c:delete val="1"/>
            </c:dLbl>
            <c:dLbl>
              <c:idx val="4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город Иркутск</c:v>
                </c:pt>
                <c:pt idx="1">
                  <c:v>город Братск</c:v>
                </c:pt>
                <c:pt idx="2">
                  <c:v>Иркутский муниципальный округ</c:v>
                </c:pt>
                <c:pt idx="3">
                  <c:v>Усольский район</c:v>
                </c:pt>
                <c:pt idx="4">
                  <c:v>Бодайбинский район</c:v>
                </c:pt>
                <c:pt idx="5">
                  <c:v>Ангарский городской округ</c:v>
                </c:pt>
                <c:pt idx="6">
                  <c:v>Шелеховский район</c:v>
                </c:pt>
                <c:pt idx="7">
                  <c:v>Усть-Кутский район</c:v>
                </c:pt>
                <c:pt idx="8">
                  <c:v>Черемховский район</c:v>
                </c:pt>
                <c:pt idx="9">
                  <c:v>Чунский муниципальный округ</c:v>
                </c:pt>
                <c:pt idx="10">
                  <c:v>Казачинско-Ленский район</c:v>
                </c:pt>
                <c:pt idx="11">
                  <c:v>город Свирск</c:v>
                </c:pt>
                <c:pt idx="12">
                  <c:v>город Саянск</c:v>
                </c:pt>
                <c:pt idx="13">
                  <c:v>город Усолье-Сибирское</c:v>
                </c:pt>
                <c:pt idx="14">
                  <c:v>Нижнеилимский муниципальный округ</c:v>
                </c:pt>
                <c:pt idx="15">
                  <c:v>Заларинский муниципальный округ</c:v>
                </c:pt>
              </c:strCache>
            </c:strRef>
          </c:cat>
          <c:val>
            <c:numRef>
              <c:f>Лист1!$C$2:$C$17</c:f>
              <c:numCache>
                <c:formatCode>General</c:formatCode>
                <c:ptCount val="16"/>
                <c:pt idx="0">
                  <c:v>6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0</c:v>
                </c:pt>
                <c:pt idx="5">
                  <c:v>1</c:v>
                </c:pt>
                <c:pt idx="6">
                  <c:v>1</c:v>
                </c:pt>
                <c:pt idx="7">
                  <c:v>2</c:v>
                </c:pt>
                <c:pt idx="8">
                  <c:v>1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групповые</c:v>
                </c:pt>
              </c:strCache>
            </c:strRef>
          </c:tx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delete val="1"/>
            </c:dLbl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dLbl>
              <c:idx val="15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Лист1!$A$2:$A$17</c:f>
              <c:strCache>
                <c:ptCount val="16"/>
                <c:pt idx="0">
                  <c:v>город Иркутск</c:v>
                </c:pt>
                <c:pt idx="1">
                  <c:v>город Братск</c:v>
                </c:pt>
                <c:pt idx="2">
                  <c:v>Иркутский муниципальный округ</c:v>
                </c:pt>
                <c:pt idx="3">
                  <c:v>Усольский район</c:v>
                </c:pt>
                <c:pt idx="4">
                  <c:v>Бодайбинский район</c:v>
                </c:pt>
                <c:pt idx="5">
                  <c:v>Ангарский городской округ</c:v>
                </c:pt>
                <c:pt idx="6">
                  <c:v>Шелеховский район</c:v>
                </c:pt>
                <c:pt idx="7">
                  <c:v>Усть-Кутский район</c:v>
                </c:pt>
                <c:pt idx="8">
                  <c:v>Черемховский район</c:v>
                </c:pt>
                <c:pt idx="9">
                  <c:v>Чунский муниципальный округ</c:v>
                </c:pt>
                <c:pt idx="10">
                  <c:v>Казачинско-Ленский район</c:v>
                </c:pt>
                <c:pt idx="11">
                  <c:v>город Свирск</c:v>
                </c:pt>
                <c:pt idx="12">
                  <c:v>город Саянск</c:v>
                </c:pt>
                <c:pt idx="13">
                  <c:v>город Усолье-Сибирское</c:v>
                </c:pt>
                <c:pt idx="14">
                  <c:v>Нижнеилимский муниципальный округ</c:v>
                </c:pt>
                <c:pt idx="15">
                  <c:v>Заларинский муниципальный округ</c:v>
                </c:pt>
              </c:strCache>
            </c:strRef>
          </c:cat>
          <c:val>
            <c:numRef>
              <c:f>Лист1!$D$2:$D$17</c:f>
              <c:numCache>
                <c:formatCode>General</c:formatCode>
                <c:ptCount val="1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</c:numCache>
            </c:numRef>
          </c:val>
        </c:ser>
        <c:dLbls>
          <c:showVal val="1"/>
        </c:dLbls>
        <c:axId val="102462592"/>
        <c:axId val="102464128"/>
      </c:barChart>
      <c:catAx>
        <c:axId val="102462592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sz="1400" b="0">
                <a:latin typeface="Arial" pitchFamily="34" charset="0"/>
                <a:cs typeface="Arial" pitchFamily="34" charset="0"/>
              </a:defRPr>
            </a:pPr>
            <a:endParaRPr lang="ru-RU"/>
          </a:p>
        </c:txPr>
        <c:crossAx val="102464128"/>
        <c:crosses val="autoZero"/>
        <c:auto val="1"/>
        <c:lblAlgn val="ctr"/>
        <c:lblOffset val="100"/>
      </c:catAx>
      <c:valAx>
        <c:axId val="102464128"/>
        <c:scaling>
          <c:orientation val="minMax"/>
        </c:scaling>
        <c:delete val="1"/>
        <c:axPos val="l"/>
        <c:numFmt formatCode="General" sourceLinked="1"/>
        <c:tickLblPos val="nextTo"/>
        <c:crossAx val="102462592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84162915150163065"/>
          <c:y val="3.2200832757852856E-2"/>
          <c:w val="0.13529736044843613"/>
          <c:h val="0.21297046671995484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0212726347734959"/>
          <c:y val="2.4715784298609756E-2"/>
          <c:w val="0.4957642071341804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9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Лист1!$A$2:$A$14</c:f>
              <c:strCache>
                <c:ptCount val="13"/>
                <c:pt idx="0">
                  <c:v>обрабатывающие производства</c:v>
                </c:pt>
                <c:pt idx="1">
                  <c:v>строительство</c:v>
                </c:pt>
                <c:pt idx="2">
                  <c:v>добыча полезных ископаемых</c:v>
                </c:pt>
                <c:pt idx="3">
                  <c:v>транспортировка и хранение</c:v>
                </c:pt>
                <c:pt idx="4">
                  <c:v>сельское, лесное хозяйство, охота, рыболовство и рыбоводство</c:v>
                </c:pt>
                <c:pt idx="5">
                  <c:v>торговля оптовая и розничная, ремонт автотранспортных средств и мотоциклов</c:v>
                </c:pt>
                <c:pt idx="6">
                  <c:v>деятельность профессиональная, научная и техническая</c:v>
                </c:pt>
                <c:pt idx="7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8">
                  <c:v>обеспечение электрической энергией, газом и паром, кондиционирование воздуха</c:v>
                </c:pt>
                <c:pt idx="9">
                  <c:v>государственное управление и обеспечение военной безопасности; социальное обеспечение</c:v>
                </c:pt>
                <c:pt idx="10">
                  <c:v>деятельность по операциям с недвижимым имуществом</c:v>
                </c:pt>
                <c:pt idx="11">
                  <c:v>деятельность административная и сопутствующие дополнительные услуги </c:v>
                </c:pt>
                <c:pt idx="12">
                  <c:v>деятельность в области здравоохранения и социальных услуг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14</c:v>
                </c:pt>
                <c:pt idx="1">
                  <c:v>7</c:v>
                </c:pt>
                <c:pt idx="2">
                  <c:v>11</c:v>
                </c:pt>
                <c:pt idx="3">
                  <c:v>4</c:v>
                </c:pt>
                <c:pt idx="4">
                  <c:v>7</c:v>
                </c:pt>
                <c:pt idx="5">
                  <c:v>2</c:v>
                </c:pt>
                <c:pt idx="6">
                  <c:v>2</c:v>
                </c:pt>
                <c:pt idx="7">
                  <c:v>1</c:v>
                </c:pt>
                <c:pt idx="8">
                  <c:v>3</c:v>
                </c:pt>
                <c:pt idx="9">
                  <c:v>3</c:v>
                </c:pt>
                <c:pt idx="10">
                  <c:v>1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Лист1!$A$2:$A$14</c:f>
              <c:strCache>
                <c:ptCount val="13"/>
                <c:pt idx="0">
                  <c:v>обрабатывающие производства</c:v>
                </c:pt>
                <c:pt idx="1">
                  <c:v>строительство</c:v>
                </c:pt>
                <c:pt idx="2">
                  <c:v>добыча полезных ископаемых</c:v>
                </c:pt>
                <c:pt idx="3">
                  <c:v>транспортировка и хранение</c:v>
                </c:pt>
                <c:pt idx="4">
                  <c:v>сельское, лесное хозяйство, охота, рыболовство и рыбоводство</c:v>
                </c:pt>
                <c:pt idx="5">
                  <c:v>торговля оптовая и розничная, ремонт автотранспортных средств и мотоциклов</c:v>
                </c:pt>
                <c:pt idx="6">
                  <c:v>деятельность профессиональная, научная и техническая</c:v>
                </c:pt>
                <c:pt idx="7">
                  <c:v>водоснабжение; водоотведение, организация сбора и утилизации отходов, деятельность по ликвидации загрязнений</c:v>
                </c:pt>
                <c:pt idx="8">
                  <c:v>обеспечение электрической энергией, газом и паром, кондиционирование воздуха</c:v>
                </c:pt>
                <c:pt idx="9">
                  <c:v>государственное управление и обеспечение военной безопасности; социальное обеспечение</c:v>
                </c:pt>
                <c:pt idx="10">
                  <c:v>деятельность по операциям с недвижимым имуществом</c:v>
                </c:pt>
                <c:pt idx="11">
                  <c:v>деятельность административная и сопутствующие дополнительные услуги </c:v>
                </c:pt>
                <c:pt idx="12">
                  <c:v>деятельность в области здравоохранения и социальных услуг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18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4</c:v>
                </c:pt>
                <c:pt idx="6">
                  <c:v>4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Val val="1"/>
        </c:dLbls>
        <c:axId val="102773504"/>
        <c:axId val="102775040"/>
      </c:barChart>
      <c:catAx>
        <c:axId val="102773504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200" b="1"/>
            </a:pPr>
            <a:endParaRPr lang="ru-RU"/>
          </a:p>
        </c:txPr>
        <c:crossAx val="102775040"/>
        <c:crosses val="autoZero"/>
        <c:lblAlgn val="ctr"/>
        <c:lblOffset val="100"/>
      </c:catAx>
      <c:valAx>
        <c:axId val="102775040"/>
        <c:scaling>
          <c:orientation val="minMax"/>
        </c:scaling>
        <c:delete val="1"/>
        <c:axPos val="b"/>
        <c:numFmt formatCode="General" sourceLinked="1"/>
        <c:tickLblPos val="nextTo"/>
        <c:crossAx val="102773504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8458524780921404"/>
          <c:y val="0.14208094183905304"/>
          <c:w val="0.13596789470412904"/>
          <c:h val="0.16587891596582433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5456339593531645"/>
          <c:y val="1.8972876616548732E-2"/>
          <c:w val="0.44532036166281075"/>
          <c:h val="0.9752843056756395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9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8"/>
                <c:pt idx="0">
                  <c:v>сельское, лесное хозяйство, охота, рыболовство и рыбоводство</c:v>
                </c:pt>
                <c:pt idx="1">
                  <c:v>строительство</c:v>
                </c:pt>
                <c:pt idx="2">
                  <c:v>транспортировка и хранение</c:v>
                </c:pt>
                <c:pt idx="3">
                  <c:v>обрабатывающие производства</c:v>
                </c:pt>
                <c:pt idx="4">
                  <c:v>деятельность в области здравоохранения и социальных услуг</c:v>
                </c:pt>
                <c:pt idx="5">
                  <c:v>деятельность профессиональная, научная и техническая</c:v>
                </c:pt>
                <c:pt idx="6">
                  <c:v>добыча полезных ископаемых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2</c:v>
                </c:pt>
                <c:pt idx="1">
                  <c:v>0</c:v>
                </c:pt>
                <c:pt idx="2">
                  <c:v>1</c:v>
                </c:pt>
                <c:pt idx="3">
                  <c:v>2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  <c:pt idx="7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10"/>
              <c:delete val="1"/>
            </c:dLbl>
            <c:dLbl>
              <c:idx val="11"/>
              <c:delete val="1"/>
            </c:dLbl>
            <c:txPr>
              <a:bodyPr/>
              <a:lstStyle/>
              <a:p>
                <a:pPr>
                  <a:defRPr sz="12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Лист1!$A$2:$A$9</c:f>
              <c:strCache>
                <c:ptCount val="8"/>
                <c:pt idx="0">
                  <c:v>сельское, лесное хозяйство, охота, рыболовство и рыбоводство</c:v>
                </c:pt>
                <c:pt idx="1">
                  <c:v>строительство</c:v>
                </c:pt>
                <c:pt idx="2">
                  <c:v>транспортировка и хранение</c:v>
                </c:pt>
                <c:pt idx="3">
                  <c:v>обрабатывающие производства</c:v>
                </c:pt>
                <c:pt idx="4">
                  <c:v>деятельность в области здравоохранения и социальных услуг</c:v>
                </c:pt>
                <c:pt idx="5">
                  <c:v>деятельность профессиональная, научная и техническая</c:v>
                </c:pt>
                <c:pt idx="6">
                  <c:v>добыча полезных ископаемых</c:v>
                </c:pt>
                <c:pt idx="7">
                  <c:v>образование</c:v>
                </c:pt>
              </c:strCache>
            </c:str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4</c:v>
                </c:pt>
                <c:pt idx="1">
                  <c:v>2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  <c:pt idx="7">
                  <c:v>0</c:v>
                </c:pt>
              </c:numCache>
            </c:numRef>
          </c:val>
        </c:ser>
        <c:dLbls>
          <c:showVal val="1"/>
        </c:dLbls>
        <c:axId val="94978048"/>
        <c:axId val="99707904"/>
      </c:barChart>
      <c:catAx>
        <c:axId val="94978048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200" b="1"/>
            </a:pPr>
            <a:endParaRPr lang="ru-RU"/>
          </a:p>
        </c:txPr>
        <c:crossAx val="99707904"/>
        <c:crosses val="autoZero"/>
        <c:lblAlgn val="ctr"/>
        <c:lblOffset val="100"/>
      </c:catAx>
      <c:valAx>
        <c:axId val="99707904"/>
        <c:scaling>
          <c:orientation val="minMax"/>
        </c:scaling>
        <c:delete val="1"/>
        <c:axPos val="b"/>
        <c:numFmt formatCode="General" sourceLinked="1"/>
        <c:tickLblPos val="nextTo"/>
        <c:crossAx val="94978048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414944881889765"/>
          <c:y val="1.8949173217989695E-2"/>
          <c:w val="0.51985055118110268"/>
          <c:h val="0.97383932749320812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Лист1!$A$2:$A$12</c:f>
              <c:strCache>
                <c:ptCount val="11"/>
                <c:pt idx="0">
                  <c:v>Падение пострадавшего с высоты </c:v>
                </c:pt>
                <c:pt idx="1">
                  <c:v>Воздействие движущихся, разлетающихся, вращающихся предметов, деталей, машин и т.д.</c:v>
                </c:pt>
                <c:pt idx="2">
                  <c:v>Транспортные происшествия</c:v>
                </c:pt>
                <c:pt idx="3">
                  <c:v>Падение, обрушение, обвалы предметов, материалов, земли и пр.</c:v>
                </c:pt>
                <c:pt idx="4">
                  <c:v>Воздействие  электрического тока</c:v>
                </c:pt>
                <c:pt idx="5">
                  <c:v>Воздействие дыма, огня и пламени</c:v>
                </c:pt>
                <c:pt idx="6">
                  <c:v>Повреждения в результате контакта с растениями, животными, насекомыми и пресмыкающимися</c:v>
                </c:pt>
                <c:pt idx="7">
                  <c:v>Воздействие других неклассифицированных травмирующих факторов</c:v>
                </c:pt>
                <c:pt idx="8">
                  <c:v>Утопление и погружение в воду</c:v>
                </c:pt>
                <c:pt idx="9">
                  <c:v>Повреждения в результате противоправных действий других лиц </c:v>
                </c:pt>
                <c:pt idx="10">
                  <c:v>Попадание инородного предмета в тело человека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11</c:v>
                </c:pt>
                <c:pt idx="1">
                  <c:v>16</c:v>
                </c:pt>
                <c:pt idx="2">
                  <c:v>9</c:v>
                </c:pt>
                <c:pt idx="3">
                  <c:v>11</c:v>
                </c:pt>
                <c:pt idx="4">
                  <c:v>5</c:v>
                </c:pt>
                <c:pt idx="5">
                  <c:v>1</c:v>
                </c:pt>
                <c:pt idx="6">
                  <c:v>0</c:v>
                </c:pt>
                <c:pt idx="7">
                  <c:v>2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Лист1!$A$2:$A$12</c:f>
              <c:strCache>
                <c:ptCount val="11"/>
                <c:pt idx="0">
                  <c:v>Падение пострадавшего с высоты </c:v>
                </c:pt>
                <c:pt idx="1">
                  <c:v>Воздействие движущихся, разлетающихся, вращающихся предметов, деталей, машин и т.д.</c:v>
                </c:pt>
                <c:pt idx="2">
                  <c:v>Транспортные происшествия</c:v>
                </c:pt>
                <c:pt idx="3">
                  <c:v>Падение, обрушение, обвалы предметов, материалов, земли и пр.</c:v>
                </c:pt>
                <c:pt idx="4">
                  <c:v>Воздействие  электрического тока</c:v>
                </c:pt>
                <c:pt idx="5">
                  <c:v>Воздействие дыма, огня и пламени</c:v>
                </c:pt>
                <c:pt idx="6">
                  <c:v>Повреждения в результате контакта с растениями, животными, насекомыми и пресмыкающимися</c:v>
                </c:pt>
                <c:pt idx="7">
                  <c:v>Воздействие других неклассифицированных травмирующих факторов</c:v>
                </c:pt>
                <c:pt idx="8">
                  <c:v>Утопление и погружение в воду</c:v>
                </c:pt>
                <c:pt idx="9">
                  <c:v>Повреждения в результате противоправных действий других лиц </c:v>
                </c:pt>
                <c:pt idx="10">
                  <c:v>Попадание инородного предмета в тело человека</c:v>
                </c:pt>
              </c:strCache>
            </c:strRef>
          </c:cat>
          <c:val>
            <c:numRef>
              <c:f>Лист1!$C$2:$C$12</c:f>
              <c:numCache>
                <c:formatCode>General</c:formatCode>
                <c:ptCount val="11"/>
                <c:pt idx="0">
                  <c:v>22</c:v>
                </c:pt>
                <c:pt idx="1">
                  <c:v>13</c:v>
                </c:pt>
                <c:pt idx="2">
                  <c:v>13</c:v>
                </c:pt>
                <c:pt idx="3">
                  <c:v>7</c:v>
                </c:pt>
                <c:pt idx="4">
                  <c:v>2</c:v>
                </c:pt>
                <c:pt idx="5">
                  <c:v>2</c:v>
                </c:pt>
                <c:pt idx="6">
                  <c:v>2</c:v>
                </c:pt>
                <c:pt idx="7">
                  <c:v>2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</c:numCache>
            </c:numRef>
          </c:val>
        </c:ser>
        <c:dLbls>
          <c:showVal val="1"/>
        </c:dLbls>
        <c:axId val="105021440"/>
        <c:axId val="105022976"/>
      </c:barChart>
      <c:catAx>
        <c:axId val="105021440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050" b="1"/>
            </a:pPr>
            <a:endParaRPr lang="ru-RU"/>
          </a:p>
        </c:txPr>
        <c:crossAx val="105022976"/>
        <c:crosses val="autoZero"/>
        <c:lblAlgn val="ctr"/>
        <c:lblOffset val="100"/>
      </c:catAx>
      <c:valAx>
        <c:axId val="105022976"/>
        <c:scaling>
          <c:orientation val="minMax"/>
        </c:scaling>
        <c:delete val="1"/>
        <c:axPos val="b"/>
        <c:numFmt formatCode="General" sourceLinked="1"/>
        <c:tickLblPos val="nextTo"/>
        <c:crossAx val="105021440"/>
        <c:crosses val="autoZero"/>
        <c:crossBetween val="between"/>
      </c:valAx>
      <c:spPr>
        <a:ln>
          <a:noFill/>
        </a:ln>
      </c:spPr>
    </c:plotArea>
    <c:legend>
      <c:legendPos val="r"/>
      <c:layout>
        <c:manualLayout>
          <c:xMode val="edge"/>
          <c:yMode val="edge"/>
          <c:x val="0.63729902659805315"/>
          <c:y val="6.5862910663418803E-2"/>
          <c:w val="0.10834075268150536"/>
          <c:h val="0.2235211702599034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9806327045278104"/>
          <c:y val="2.5619759830344892E-2"/>
          <c:w val="0.46724035763639721"/>
          <c:h val="0.97383932749320834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2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Лист1!$A$2:$A$7</c:f>
              <c:strCache>
                <c:ptCount val="6"/>
                <c:pt idx="0">
                  <c:v>Падение пострадавшего с высоты </c:v>
                </c:pt>
                <c:pt idx="1">
                  <c:v>Воздействие движущихся, разлетающихся, вращающихся предметов, деталей, машин и т.д.</c:v>
                </c:pt>
                <c:pt idx="2">
                  <c:v>Транспортные происшествия</c:v>
                </c:pt>
                <c:pt idx="3">
                  <c:v>Падение, обрушение, обвалы предметов, материалов, земли и пр.</c:v>
                </c:pt>
                <c:pt idx="4">
                  <c:v>Воздействие  электрического тока</c:v>
                </c:pt>
                <c:pt idx="5">
                  <c:v>Воздействие дыма, огня и пламени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2</c:v>
                </c:pt>
                <c:pt idx="1">
                  <c:v>2</c:v>
                </c:pt>
                <c:pt idx="2">
                  <c:v>0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7"/>
              <c:delete val="1"/>
            </c:dLbl>
            <c:dLbl>
              <c:idx val="8"/>
              <c:delete val="1"/>
            </c:dLbl>
            <c:dLbl>
              <c:idx val="9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Лист1!$A$2:$A$7</c:f>
              <c:strCache>
                <c:ptCount val="6"/>
                <c:pt idx="0">
                  <c:v>Падение пострадавшего с высоты </c:v>
                </c:pt>
                <c:pt idx="1">
                  <c:v>Воздействие движущихся, разлетающихся, вращающихся предметов, деталей, машин и т.д.</c:v>
                </c:pt>
                <c:pt idx="2">
                  <c:v>Транспортные происшествия</c:v>
                </c:pt>
                <c:pt idx="3">
                  <c:v>Падение, обрушение, обвалы предметов, материалов, земли и пр.</c:v>
                </c:pt>
                <c:pt idx="4">
                  <c:v>Воздействие  электрического тока</c:v>
                </c:pt>
                <c:pt idx="5">
                  <c:v>Воздействие дыма, огня и пламени</c:v>
                </c:pt>
              </c:strCache>
            </c:strRef>
          </c:cat>
          <c:val>
            <c:numRef>
              <c:f>Лист1!$C$2:$C$7</c:f>
              <c:numCache>
                <c:formatCode>General</c:formatCode>
                <c:ptCount val="6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2</c:v>
                </c:pt>
                <c:pt idx="4">
                  <c:v>1</c:v>
                </c:pt>
                <c:pt idx="5">
                  <c:v>1</c:v>
                </c:pt>
              </c:numCache>
            </c:numRef>
          </c:val>
        </c:ser>
        <c:dLbls>
          <c:showVal val="1"/>
        </c:dLbls>
        <c:axId val="98472704"/>
        <c:axId val="98766848"/>
      </c:barChart>
      <c:catAx>
        <c:axId val="98472704"/>
        <c:scaling>
          <c:orientation val="minMax"/>
        </c:scaling>
        <c:axPos val="l"/>
        <c:tickLblPos val="nextTo"/>
        <c:txPr>
          <a:bodyPr anchor="ctr" anchorCtr="0"/>
          <a:lstStyle/>
          <a:p>
            <a:pPr>
              <a:defRPr sz="1050" b="1"/>
            </a:pPr>
            <a:endParaRPr lang="ru-RU"/>
          </a:p>
        </c:txPr>
        <c:crossAx val="98766848"/>
        <c:crosses val="autoZero"/>
        <c:lblAlgn val="ctr"/>
        <c:lblOffset val="100"/>
      </c:catAx>
      <c:valAx>
        <c:axId val="98766848"/>
        <c:scaling>
          <c:orientation val="minMax"/>
        </c:scaling>
        <c:delete val="1"/>
        <c:axPos val="b"/>
        <c:numFmt formatCode="General" sourceLinked="1"/>
        <c:tickLblPos val="nextTo"/>
        <c:crossAx val="98472704"/>
        <c:crosses val="autoZero"/>
        <c:crossBetween val="between"/>
      </c:valAx>
      <c:spPr>
        <a:ln>
          <a:noFill/>
        </a:ln>
      </c:spPr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53173141952681791"/>
          <c:y val="6.9300843178529805E-3"/>
          <c:w val="0.4682685214719583"/>
          <c:h val="0.9930699156821469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6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Лист1!$A$2:$A$14</c:f>
              <c:strCache>
                <c:ptCount val="13"/>
                <c:pt idx="0">
                  <c:v>прочие причины, квалифицированные по материалам расследования несчастных случаев</c:v>
                </c:pt>
                <c:pt idx="1">
                  <c:v>нарушение технологического процесса</c:v>
                </c:pt>
                <c:pt idx="2">
                  <c:v>неудовлетворительная организация производства работ</c:v>
                </c:pt>
                <c:pt idx="3">
                  <c:v>нарушения правил дорожного движения</c:v>
                </c:pt>
                <c:pt idx="4">
                  <c:v>нарушение работником трудового распорядка и дисциплины труда</c:v>
                </c:pt>
                <c:pt idx="5">
                  <c:v>несовершенство технологического процесса</c:v>
                </c:pt>
                <c:pt idx="6">
                  <c:v>недостатки в организации и проведении подготовки работников по охране труда</c:v>
                </c:pt>
                <c:pt idx="7">
                  <c:v>нарушение требований безопасности при эксплуатации транспортных средств</c:v>
                </c:pt>
                <c:pt idx="8">
                  <c:v>неудовлетворительное техническое состояние зданий, сооружений, территории</c:v>
                </c:pt>
                <c:pt idx="9">
                  <c:v>неприменение работником средств индивидуальной защиты</c:v>
                </c:pt>
                <c:pt idx="10">
                  <c:v>неприменение средств коллективной защиты</c:v>
                </c:pt>
                <c:pt idx="11">
                  <c:v>конструктивные недостатки и недостаточная надежность машин, механизмов, оборудования</c:v>
                </c:pt>
                <c:pt idx="12">
                  <c:v>неудовлетворительное содержание и недостатки в организации рабочих мест</c:v>
                </c:pt>
              </c:strCache>
            </c:strRef>
          </c:cat>
          <c:val>
            <c:numRef>
              <c:f>Лист1!$B$2:$B$14</c:f>
              <c:numCache>
                <c:formatCode>General</c:formatCode>
                <c:ptCount val="13"/>
                <c:pt idx="0">
                  <c:v>11</c:v>
                </c:pt>
                <c:pt idx="1">
                  <c:v>8</c:v>
                </c:pt>
                <c:pt idx="2">
                  <c:v>15</c:v>
                </c:pt>
                <c:pt idx="3" formatCode="0">
                  <c:v>5</c:v>
                </c:pt>
                <c:pt idx="4" formatCode="0">
                  <c:v>3</c:v>
                </c:pt>
                <c:pt idx="5">
                  <c:v>2</c:v>
                </c:pt>
                <c:pt idx="6">
                  <c:v>3</c:v>
                </c:pt>
                <c:pt idx="7">
                  <c:v>2</c:v>
                </c:pt>
                <c:pt idx="8">
                  <c:v>1</c:v>
                </c:pt>
                <c:pt idx="9" formatCode="0">
                  <c:v>2</c:v>
                </c:pt>
                <c:pt idx="10">
                  <c:v>1</c:v>
                </c:pt>
                <c:pt idx="11">
                  <c:v>3</c:v>
                </c:pt>
                <c:pt idx="12">
                  <c:v>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5"/>
              <c:layout>
                <c:manualLayout>
                  <c:x val="7.2510823334706199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7.2510823334706199E-3"/>
                  <c:y val="-2.3597627379342264E-3"/>
                </c:manualLayout>
              </c:layout>
              <c:showVal val="1"/>
            </c:dLbl>
            <c:dLbl>
              <c:idx val="8"/>
              <c:layout>
                <c:manualLayout>
                  <c:x val="7.2510823334706199E-3"/>
                  <c:y val="0"/>
                </c:manualLayout>
              </c:layout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Лист1!$A$2:$A$14</c:f>
              <c:strCache>
                <c:ptCount val="13"/>
                <c:pt idx="0">
                  <c:v>прочие причины, квалифицированные по материалам расследования несчастных случаев</c:v>
                </c:pt>
                <c:pt idx="1">
                  <c:v>нарушение технологического процесса</c:v>
                </c:pt>
                <c:pt idx="2">
                  <c:v>неудовлетворительная организация производства работ</c:v>
                </c:pt>
                <c:pt idx="3">
                  <c:v>нарушения правил дорожного движения</c:v>
                </c:pt>
                <c:pt idx="4">
                  <c:v>нарушение работником трудового распорядка и дисциплины труда</c:v>
                </c:pt>
                <c:pt idx="5">
                  <c:v>несовершенство технологического процесса</c:v>
                </c:pt>
                <c:pt idx="6">
                  <c:v>недостатки в организации и проведении подготовки работников по охране труда</c:v>
                </c:pt>
                <c:pt idx="7">
                  <c:v>нарушение требований безопасности при эксплуатации транспортных средств</c:v>
                </c:pt>
                <c:pt idx="8">
                  <c:v>неудовлетворительное техническое состояние зданий, сооружений, территории</c:v>
                </c:pt>
                <c:pt idx="9">
                  <c:v>неприменение работником средств индивидуальной защиты</c:v>
                </c:pt>
                <c:pt idx="10">
                  <c:v>неприменение средств коллективной защиты</c:v>
                </c:pt>
                <c:pt idx="11">
                  <c:v>конструктивные недостатки и недостаточная надежность машин, механизмов, оборудования</c:v>
                </c:pt>
                <c:pt idx="12">
                  <c:v>неудовлетворительное содержание и недостатки в организации рабочих мест</c:v>
                </c:pt>
              </c:strCache>
            </c:strRef>
          </c:cat>
          <c:val>
            <c:numRef>
              <c:f>Лист1!$C$2:$C$14</c:f>
              <c:numCache>
                <c:formatCode>General</c:formatCode>
                <c:ptCount val="13"/>
                <c:pt idx="0">
                  <c:v>14</c:v>
                </c:pt>
                <c:pt idx="1">
                  <c:v>11</c:v>
                </c:pt>
                <c:pt idx="2">
                  <c:v>10</c:v>
                </c:pt>
                <c:pt idx="3">
                  <c:v>9</c:v>
                </c:pt>
                <c:pt idx="4">
                  <c:v>6</c:v>
                </c:pt>
                <c:pt idx="5">
                  <c:v>3</c:v>
                </c:pt>
                <c:pt idx="6">
                  <c:v>3</c:v>
                </c:pt>
                <c:pt idx="7">
                  <c:v>2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Val val="1"/>
        </c:dLbls>
        <c:axId val="105082880"/>
        <c:axId val="105084416"/>
      </c:barChart>
      <c:catAx>
        <c:axId val="105082880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105084416"/>
        <c:crosses val="autoZero"/>
        <c:auto val="1"/>
        <c:lblAlgn val="ctr"/>
        <c:lblOffset val="100"/>
      </c:catAx>
      <c:valAx>
        <c:axId val="105084416"/>
        <c:scaling>
          <c:orientation val="minMax"/>
        </c:scaling>
        <c:delete val="1"/>
        <c:axPos val="b"/>
        <c:numFmt formatCode="General" sourceLinked="1"/>
        <c:tickLblPos val="nextTo"/>
        <c:crossAx val="1050828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5345336126681175"/>
          <c:y val="3.806408781141668E-2"/>
          <c:w val="7.826449055532253E-2"/>
          <c:h val="0.12940455753798341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61510856179956286"/>
          <c:y val="6.9301642905247795E-3"/>
          <c:w val="0.3848914382004372"/>
          <c:h val="0.99306991568214698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2024</c:v>
                </c:pt>
              </c:strCache>
            </c:strRef>
          </c:tx>
          <c:dLbls>
            <c:dLbl>
              <c:idx val="6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Лист1!$A$2:$A$8</c:f>
              <c:strCache>
                <c:ptCount val="7"/>
                <c:pt idx="0">
                  <c:v>нарушение работником трудового распорядка и дисциплины труда</c:v>
                </c:pt>
                <c:pt idx="1">
                  <c:v>нарушение технологического процесса</c:v>
                </c:pt>
                <c:pt idx="2">
                  <c:v>неудовлетворительная организация производства работ</c:v>
                </c:pt>
                <c:pt idx="3">
                  <c:v>нарушения правил дорожного движения</c:v>
                </c:pt>
                <c:pt idx="4">
                  <c:v>несовершенство технологического процесса</c:v>
                </c:pt>
                <c:pt idx="5">
                  <c:v>неприменение средств коллективной защиты</c:v>
                </c:pt>
                <c:pt idx="6">
                  <c:v>прочие причины, квалифицированные по материалам расследования несчастных случаев</c:v>
                </c:pt>
              </c:strCache>
            </c:strRef>
          </c:cat>
          <c:val>
            <c:numRef>
              <c:f>Лист1!$B$2:$B$8</c:f>
              <c:numCache>
                <c:formatCode>General</c:formatCode>
                <c:ptCount val="7"/>
                <c:pt idx="0" formatCode="0">
                  <c:v>0</c:v>
                </c:pt>
                <c:pt idx="1">
                  <c:v>2</c:v>
                </c:pt>
                <c:pt idx="2">
                  <c:v>1</c:v>
                </c:pt>
                <c:pt idx="3" formatCode="0">
                  <c:v>0</c:v>
                </c:pt>
                <c:pt idx="4">
                  <c:v>0</c:v>
                </c:pt>
                <c:pt idx="5">
                  <c:v>1</c:v>
                </c:pt>
                <c:pt idx="6">
                  <c:v>2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2025</c:v>
                </c:pt>
              </c:strCache>
            </c:strRef>
          </c:tx>
          <c:dLbls>
            <c:dLbl>
              <c:idx val="5"/>
              <c:layout>
                <c:manualLayout>
                  <c:x val="7.2510823334706242E-3"/>
                  <c:y val="0"/>
                </c:manualLayout>
              </c:layout>
              <c:showVal val="1"/>
            </c:dLbl>
            <c:dLbl>
              <c:idx val="7"/>
              <c:layout>
                <c:manualLayout>
                  <c:x val="7.2510823334706242E-3"/>
                  <c:y val="-2.3597627379342264E-3"/>
                </c:manualLayout>
              </c:layout>
              <c:showVal val="1"/>
            </c:dLbl>
            <c:dLbl>
              <c:idx val="8"/>
              <c:layout>
                <c:manualLayout>
                  <c:x val="7.2510823334706242E-3"/>
                  <c:y val="0"/>
                </c:manualLayout>
              </c:layout>
              <c:showVal val="1"/>
            </c:dLbl>
            <c:dLbl>
              <c:idx val="10"/>
              <c:delete val="1"/>
            </c:dLbl>
            <c:dLbl>
              <c:idx val="11"/>
              <c:delete val="1"/>
            </c:dLbl>
            <c:dLbl>
              <c:idx val="12"/>
              <c:delete val="1"/>
            </c:dLbl>
            <c:dLbl>
              <c:idx val="13"/>
              <c:delete val="1"/>
            </c:dLbl>
            <c:dLbl>
              <c:idx val="14"/>
              <c:delete val="1"/>
            </c:dLbl>
            <c:txPr>
              <a:bodyPr/>
              <a:lstStyle/>
              <a:p>
                <a:pPr>
                  <a:defRPr sz="1400" b="1"/>
                </a:pPr>
                <a:endParaRPr lang="ru-RU"/>
              </a:p>
            </c:txPr>
            <c:showVal val="1"/>
          </c:dLbls>
          <c:cat>
            <c:strRef>
              <c:f>Лист1!$A$2:$A$8</c:f>
              <c:strCache>
                <c:ptCount val="7"/>
                <c:pt idx="0">
                  <c:v>нарушение работником трудового распорядка и дисциплины труда</c:v>
                </c:pt>
                <c:pt idx="1">
                  <c:v>нарушение технологического процесса</c:v>
                </c:pt>
                <c:pt idx="2">
                  <c:v>неудовлетворительная организация производства работ</c:v>
                </c:pt>
                <c:pt idx="3">
                  <c:v>нарушения правил дорожного движения</c:v>
                </c:pt>
                <c:pt idx="4">
                  <c:v>несовершенство технологического процесса</c:v>
                </c:pt>
                <c:pt idx="5">
                  <c:v>неприменение средств коллективной защиты</c:v>
                </c:pt>
                <c:pt idx="6">
                  <c:v>прочие причины, квалифицированные по материалам расследования несчастных случаев</c:v>
                </c:pt>
              </c:strCache>
            </c:strRef>
          </c:cat>
          <c:val>
            <c:numRef>
              <c:f>Лист1!$C$2:$C$8</c:f>
              <c:numCache>
                <c:formatCode>General</c:formatCode>
                <c:ptCount val="7"/>
                <c:pt idx="0">
                  <c:v>4</c:v>
                </c:pt>
                <c:pt idx="1">
                  <c:v>3</c:v>
                </c:pt>
                <c:pt idx="2">
                  <c:v>2</c:v>
                </c:pt>
                <c:pt idx="3">
                  <c:v>1</c:v>
                </c:pt>
                <c:pt idx="4">
                  <c:v>1</c:v>
                </c:pt>
                <c:pt idx="5">
                  <c:v>1</c:v>
                </c:pt>
                <c:pt idx="6">
                  <c:v>1</c:v>
                </c:pt>
              </c:numCache>
            </c:numRef>
          </c:val>
        </c:ser>
        <c:dLbls>
          <c:showVal val="1"/>
        </c:dLbls>
        <c:axId val="106413440"/>
        <c:axId val="106808448"/>
      </c:barChart>
      <c:catAx>
        <c:axId val="106413440"/>
        <c:scaling>
          <c:orientation val="minMax"/>
        </c:scaling>
        <c:axPos val="l"/>
        <c:tickLblPos val="nextTo"/>
        <c:txPr>
          <a:bodyPr/>
          <a:lstStyle/>
          <a:p>
            <a:pPr>
              <a:defRPr sz="1100" b="1" baseline="0"/>
            </a:pPr>
            <a:endParaRPr lang="ru-RU"/>
          </a:p>
        </c:txPr>
        <c:crossAx val="106808448"/>
        <c:crosses val="autoZero"/>
        <c:auto val="1"/>
        <c:lblAlgn val="ctr"/>
        <c:lblOffset val="100"/>
      </c:catAx>
      <c:valAx>
        <c:axId val="106808448"/>
        <c:scaling>
          <c:orientation val="minMax"/>
        </c:scaling>
        <c:delete val="1"/>
        <c:axPos val="b"/>
        <c:numFmt formatCode="0" sourceLinked="1"/>
        <c:tickLblPos val="nextTo"/>
        <c:crossAx val="106413440"/>
        <c:crosses val="autoZero"/>
        <c:crossBetween val="between"/>
      </c:valAx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hart>
    <c:autoTitleDeleted val="1"/>
    <c:plotArea>
      <c:layout>
        <c:manualLayout>
          <c:layoutTarget val="inner"/>
          <c:xMode val="edge"/>
          <c:yMode val="edge"/>
          <c:x val="0.47365528882420338"/>
          <c:y val="9.8274263225748247E-3"/>
          <c:w val="0.51907854800304531"/>
          <c:h val="0.89790664627426631"/>
        </c:manualLayout>
      </c:layout>
      <c:barChart>
        <c:barDir val="bar"/>
        <c:grouping val="clustered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пострадавших</c:v>
                </c:pt>
              </c:strCache>
            </c:strRef>
          </c:tx>
          <c:dLbls>
            <c:txPr>
              <a:bodyPr/>
              <a:lstStyle/>
              <a:p>
                <a:pPr>
                  <a:defRPr sz="1600" b="1"/>
                </a:pPr>
                <a:endParaRPr lang="ru-RU"/>
              </a:p>
            </c:txPr>
            <c:dLblPos val="outEnd"/>
            <c:showVal val="1"/>
          </c:dLbls>
          <c:cat>
            <c:strRef>
              <c:f>Лист1!$A$2:$A$13</c:f>
              <c:strCache>
                <c:ptCount val="12"/>
                <c:pt idx="0">
                  <c:v>Тулунский р-н</c:v>
                </c:pt>
                <c:pt idx="1">
                  <c:v>г. Черемхово</c:v>
                </c:pt>
                <c:pt idx="2">
                  <c:v>г. Усть-Илимск и Усть-илимский округ</c:v>
                </c:pt>
                <c:pt idx="3">
                  <c:v>г. Иркутск</c:v>
                </c:pt>
                <c:pt idx="4">
                  <c:v>Нижнеилимский округ</c:v>
                </c:pt>
                <c:pt idx="5">
                  <c:v>Шелеховский р-н</c:v>
                </c:pt>
                <c:pt idx="6">
                  <c:v>г. Братск</c:v>
                </c:pt>
                <c:pt idx="7">
                  <c:v>г. Усолье-Сибирское</c:v>
                </c:pt>
                <c:pt idx="8">
                  <c:v>Киренский округ</c:v>
                </c:pt>
                <c:pt idx="9">
                  <c:v>Бодайбинский р-н</c:v>
                </c:pt>
                <c:pt idx="10">
                  <c:v>Чунский округ</c:v>
                </c:pt>
                <c:pt idx="11">
                  <c:v>г. Саянск</c:v>
                </c:pt>
              </c:strCache>
            </c:strRef>
          </c:cat>
          <c:val>
            <c:numRef>
              <c:f>Лист1!$B$2:$B$13</c:f>
              <c:numCache>
                <c:formatCode>General</c:formatCode>
                <c:ptCount val="12"/>
                <c:pt idx="0">
                  <c:v>24</c:v>
                </c:pt>
                <c:pt idx="1">
                  <c:v>21</c:v>
                </c:pt>
                <c:pt idx="2">
                  <c:v>21</c:v>
                </c:pt>
                <c:pt idx="3">
                  <c:v>20</c:v>
                </c:pt>
                <c:pt idx="4">
                  <c:v>14</c:v>
                </c:pt>
                <c:pt idx="5">
                  <c:v>6</c:v>
                </c:pt>
                <c:pt idx="6">
                  <c:v>3</c:v>
                </c:pt>
                <c:pt idx="7">
                  <c:v>3</c:v>
                </c:pt>
                <c:pt idx="8">
                  <c:v>3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Val val="1"/>
        </c:dLbls>
        <c:axId val="105243008"/>
        <c:axId val="105244544"/>
      </c:barChart>
      <c:catAx>
        <c:axId val="105243008"/>
        <c:scaling>
          <c:orientation val="minMax"/>
        </c:scaling>
        <c:axPos val="l"/>
        <c:numFmt formatCode="General" sourceLinked="1"/>
        <c:tickLblPos val="nextTo"/>
        <c:txPr>
          <a:bodyPr rot="0" vert="horz" anchor="ctr" anchorCtr="0"/>
          <a:lstStyle/>
          <a:p>
            <a:pPr>
              <a:defRPr sz="1400"/>
            </a:pPr>
            <a:endParaRPr lang="ru-RU"/>
          </a:p>
        </c:txPr>
        <c:crossAx val="105244544"/>
        <c:crosses val="autoZero"/>
        <c:lblAlgn val="ctr"/>
        <c:lblOffset val="100"/>
      </c:catAx>
      <c:valAx>
        <c:axId val="105244544"/>
        <c:scaling>
          <c:orientation val="minMax"/>
        </c:scaling>
        <c:delete val="1"/>
        <c:axPos val="b"/>
        <c:numFmt formatCode="General" sourceLinked="1"/>
        <c:tickLblPos val="nextTo"/>
        <c:crossAx val="105243008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400"/>
            </a:pPr>
            <a:endParaRPr lang="ru-RU"/>
          </a:p>
        </c:txPr>
      </c:legendEntry>
      <c:layout>
        <c:manualLayout>
          <c:xMode val="edge"/>
          <c:yMode val="edge"/>
          <c:x val="5.1179765494706688E-4"/>
          <c:y val="0.91381494130685548"/>
          <c:w val="0.97067047077060165"/>
          <c:h val="8.3327418913301393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B95BCE-56B1-43A1-8F84-308F63B39AA9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0A8045-DCD7-4E8F-9AE0-02D7BD8B96E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45CDF4-F2F1-4BBC-94CF-BCDE59CC8BAA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4BF16D-FD99-4D1F-BAB3-F6E076E092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6267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1pPr>
    <a:lvl2pPr marL="43200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2pPr>
    <a:lvl3pPr marL="864017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3pPr>
    <a:lvl4pPr marL="1296025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4pPr>
    <a:lvl5pPr marL="1728033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5pPr>
    <a:lvl6pPr marL="2160041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6pPr>
    <a:lvl7pPr marL="2592050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7pPr>
    <a:lvl8pPr marL="3024058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8pPr>
    <a:lvl9pPr marL="3456066" algn="l" defTabSz="864017" rtl="0" eaLnBrk="1" latinLnBrk="0" hangingPunct="1">
      <a:defRPr sz="1134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23400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2" y="332817"/>
            <a:ext cx="1210058" cy="4632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3325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7708" y="933026"/>
            <a:ext cx="5832247" cy="4605124"/>
          </a:xfrm>
        </p:spPr>
        <p:txBody>
          <a:bodyPr/>
          <a:lstStyle>
            <a:lvl1pPr>
              <a:defRPr sz="3024"/>
            </a:lvl1pPr>
            <a:lvl2pPr>
              <a:defRPr sz="2646"/>
            </a:lvl2pPr>
            <a:lvl3pPr>
              <a:defRPr sz="2268"/>
            </a:lvl3pPr>
            <a:lvl4pPr>
              <a:defRPr sz="1890"/>
            </a:lvl4pPr>
            <a:lvl5pPr>
              <a:defRPr sz="1890"/>
            </a:lvl5pPr>
            <a:lvl6pPr>
              <a:defRPr sz="1890"/>
            </a:lvl6pPr>
            <a:lvl7pPr>
              <a:defRPr sz="1890"/>
            </a:lvl7pPr>
            <a:lvl8pPr>
              <a:defRPr sz="1890"/>
            </a:lvl8pPr>
            <a:lvl9pPr>
              <a:defRPr sz="189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637325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5" y="432012"/>
            <a:ext cx="3715657" cy="1512041"/>
          </a:xfrm>
        </p:spPr>
        <p:txBody>
          <a:bodyPr anchor="b"/>
          <a:lstStyle>
            <a:lvl1pPr>
              <a:defRPr sz="3024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97708" y="933026"/>
            <a:ext cx="5832247" cy="4605124"/>
          </a:xfrm>
        </p:spPr>
        <p:txBody>
          <a:bodyPr anchor="t"/>
          <a:lstStyle>
            <a:lvl1pPr marL="0" indent="0">
              <a:buNone/>
              <a:defRPr sz="3024"/>
            </a:lvl1pPr>
            <a:lvl2pPr marL="432008" indent="0">
              <a:buNone/>
              <a:defRPr sz="2646"/>
            </a:lvl2pPr>
            <a:lvl3pPr marL="864017" indent="0">
              <a:buNone/>
              <a:defRPr sz="2268"/>
            </a:lvl3pPr>
            <a:lvl4pPr marL="1296025" indent="0">
              <a:buNone/>
              <a:defRPr sz="1890"/>
            </a:lvl4pPr>
            <a:lvl5pPr marL="1728033" indent="0">
              <a:buNone/>
              <a:defRPr sz="1890"/>
            </a:lvl5pPr>
            <a:lvl6pPr marL="2160041" indent="0">
              <a:buNone/>
              <a:defRPr sz="1890"/>
            </a:lvl6pPr>
            <a:lvl7pPr marL="2592050" indent="0">
              <a:buNone/>
              <a:defRPr sz="1890"/>
            </a:lvl7pPr>
            <a:lvl8pPr marL="3024058" indent="0">
              <a:buNone/>
              <a:defRPr sz="1890"/>
            </a:lvl8pPr>
            <a:lvl9pPr marL="3456066" indent="0">
              <a:buNone/>
              <a:defRPr sz="189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3535" y="1944052"/>
            <a:ext cx="3715657" cy="3601598"/>
          </a:xfrm>
        </p:spPr>
        <p:txBody>
          <a:bodyPr/>
          <a:lstStyle>
            <a:lvl1pPr marL="0" indent="0">
              <a:buNone/>
              <a:defRPr sz="1512"/>
            </a:lvl1pPr>
            <a:lvl2pPr marL="432008" indent="0">
              <a:buNone/>
              <a:defRPr sz="1323"/>
            </a:lvl2pPr>
            <a:lvl3pPr marL="864017" indent="0">
              <a:buNone/>
              <a:defRPr sz="1134"/>
            </a:lvl3pPr>
            <a:lvl4pPr marL="1296025" indent="0">
              <a:buNone/>
              <a:defRPr sz="945"/>
            </a:lvl4pPr>
            <a:lvl5pPr marL="1728033" indent="0">
              <a:buNone/>
              <a:defRPr sz="945"/>
            </a:lvl5pPr>
            <a:lvl6pPr marL="2160041" indent="0">
              <a:buNone/>
              <a:defRPr sz="945"/>
            </a:lvl6pPr>
            <a:lvl7pPr marL="2592050" indent="0">
              <a:buNone/>
              <a:defRPr sz="945"/>
            </a:lvl7pPr>
            <a:lvl8pPr marL="3024058" indent="0">
              <a:buNone/>
              <a:defRPr sz="945"/>
            </a:lvl8pPr>
            <a:lvl9pPr marL="3456066" indent="0">
              <a:buNone/>
              <a:defRPr sz="945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48419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661571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44349" y="345009"/>
            <a:ext cx="2484105" cy="549164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92033" y="345009"/>
            <a:ext cx="7308310" cy="549164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783386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 cstate="print">
            <a:alphaModFix amt="65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9227083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1520488" cy="64760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440061" y="2007232"/>
            <a:ext cx="8640366" cy="996871"/>
          </a:xfrm>
        </p:spPr>
        <p:txBody>
          <a:bodyPr anchor="ctr">
            <a:normAutofit/>
          </a:bodyPr>
          <a:lstStyle>
            <a:lvl1pPr algn="ctr">
              <a:defRPr sz="4000" b="1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440061" y="3403592"/>
            <a:ext cx="8640366" cy="965208"/>
          </a:xfrm>
        </p:spPr>
        <p:txBody>
          <a:bodyPr>
            <a:normAutofit/>
          </a:bodyPr>
          <a:lstStyle>
            <a:lvl1pPr marL="0" indent="0" algn="ctr">
              <a:buNone/>
              <a:defRPr sz="1800" b="1" i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</a:defRPr>
            </a:lvl1pPr>
            <a:lvl2pPr marL="432008" indent="0" algn="ctr">
              <a:buNone/>
              <a:defRPr sz="1890"/>
            </a:lvl2pPr>
            <a:lvl3pPr marL="864017" indent="0" algn="ctr">
              <a:buNone/>
              <a:defRPr sz="1701"/>
            </a:lvl3pPr>
            <a:lvl4pPr marL="1296025" indent="0" algn="ctr">
              <a:buNone/>
              <a:defRPr sz="1512"/>
            </a:lvl4pPr>
            <a:lvl5pPr marL="1728033" indent="0" algn="ctr">
              <a:buNone/>
              <a:defRPr sz="1512"/>
            </a:lvl5pPr>
            <a:lvl6pPr marL="2160041" indent="0" algn="ctr">
              <a:buNone/>
              <a:defRPr sz="1512"/>
            </a:lvl6pPr>
            <a:lvl7pPr marL="2592050" indent="0" algn="ctr">
              <a:buNone/>
              <a:defRPr sz="1512"/>
            </a:lvl7pPr>
            <a:lvl8pPr marL="3024058" indent="0" algn="ctr">
              <a:buNone/>
              <a:defRPr sz="1512"/>
            </a:lvl8pPr>
            <a:lvl9pPr marL="3456066" indent="0" algn="ctr">
              <a:buNone/>
              <a:defRPr sz="1512"/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12" name="Прямоугольник 11"/>
          <p:cNvSpPr/>
          <p:nvPr userDrawn="1"/>
        </p:nvSpPr>
        <p:spPr>
          <a:xfrm>
            <a:off x="0" y="0"/>
            <a:ext cx="11520488" cy="6480000"/>
          </a:xfrm>
          <a:prstGeom prst="rect">
            <a:avLst/>
          </a:prstGeom>
          <a:blipFill dpi="0" rotWithShape="1">
            <a:blip r:embed="rId3" cstate="print">
              <a:alphaModFix amt="21000"/>
            </a:blip>
            <a:srcRect/>
            <a:stretch>
              <a:fillRect l="2" t="3" r="2" b="-3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n>
                <a:noFill/>
              </a:ln>
            </a:endParaRPr>
          </a:p>
        </p:txBody>
      </p:sp>
      <p:cxnSp>
        <p:nvCxnSpPr>
          <p:cNvPr id="9" name="Прямая соединительная линия 8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2" y="345010"/>
            <a:ext cx="1109474" cy="438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415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7" name="Прямая соединительная линия 6"/>
          <p:cNvCxnSpPr/>
          <p:nvPr userDrawn="1"/>
        </p:nvCxnSpPr>
        <p:spPr>
          <a:xfrm>
            <a:off x="9396488" y="0"/>
            <a:ext cx="0" cy="863600"/>
          </a:xfrm>
          <a:prstGeom prst="line">
            <a:avLst/>
          </a:prstGeom>
          <a:ln w="952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20603" y="345010"/>
            <a:ext cx="1109474" cy="437897"/>
          </a:xfrm>
          <a:prstGeom prst="rect">
            <a:avLst/>
          </a:prstGeom>
        </p:spPr>
      </p:pic>
      <p:sp>
        <p:nvSpPr>
          <p:cNvPr id="11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515810" y="345010"/>
            <a:ext cx="7577266" cy="886890"/>
          </a:xfrm>
        </p:spPr>
        <p:txBody>
          <a:bodyPr anchor="t">
            <a:noAutofit/>
          </a:bodyPr>
          <a:lstStyle>
            <a:lvl1pPr>
              <a:defRPr sz="1700" b="1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xmlns="" val="948894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6033" y="1615545"/>
            <a:ext cx="9936421" cy="2695572"/>
          </a:xfrm>
        </p:spPr>
        <p:txBody>
          <a:bodyPr anchor="b"/>
          <a:lstStyle>
            <a:lvl1pPr>
              <a:defRPr sz="5669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6033" y="4336618"/>
            <a:ext cx="9936421" cy="1417538"/>
          </a:xfrm>
        </p:spPr>
        <p:txBody>
          <a:bodyPr/>
          <a:lstStyle>
            <a:lvl1pPr marL="0" indent="0">
              <a:buNone/>
              <a:defRPr sz="2268">
                <a:solidFill>
                  <a:schemeClr val="tx1">
                    <a:tint val="75000"/>
                  </a:schemeClr>
                </a:solidFill>
              </a:defRPr>
            </a:lvl1pPr>
            <a:lvl2pPr marL="432008" indent="0">
              <a:buNone/>
              <a:defRPr sz="1890">
                <a:solidFill>
                  <a:schemeClr val="tx1">
                    <a:tint val="75000"/>
                  </a:schemeClr>
                </a:solidFill>
              </a:defRPr>
            </a:lvl2pPr>
            <a:lvl3pPr marL="864017" indent="0">
              <a:buNone/>
              <a:defRPr sz="1701">
                <a:solidFill>
                  <a:schemeClr val="tx1">
                    <a:tint val="75000"/>
                  </a:schemeClr>
                </a:solidFill>
              </a:defRPr>
            </a:lvl3pPr>
            <a:lvl4pPr marL="1296025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4pPr>
            <a:lvl5pPr marL="1728033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5pPr>
            <a:lvl6pPr marL="2160041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6pPr>
            <a:lvl7pPr marL="2592050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7pPr>
            <a:lvl8pPr marL="3024058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8pPr>
            <a:lvl9pPr marL="3456066" indent="0">
              <a:buNone/>
              <a:defRPr sz="151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95841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92034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32247" y="1725046"/>
            <a:ext cx="4896207" cy="411161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244575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3534" y="345010"/>
            <a:ext cx="9936421" cy="1252534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3535" y="1588543"/>
            <a:ext cx="4873706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93535" y="2367064"/>
            <a:ext cx="4873706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32247" y="1588543"/>
            <a:ext cx="4897708" cy="778521"/>
          </a:xfrm>
        </p:spPr>
        <p:txBody>
          <a:bodyPr anchor="b"/>
          <a:lstStyle>
            <a:lvl1pPr marL="0" indent="0">
              <a:buNone/>
              <a:defRPr sz="2268" b="1"/>
            </a:lvl1pPr>
            <a:lvl2pPr marL="432008" indent="0">
              <a:buNone/>
              <a:defRPr sz="1890" b="1"/>
            </a:lvl2pPr>
            <a:lvl3pPr marL="864017" indent="0">
              <a:buNone/>
              <a:defRPr sz="1701" b="1"/>
            </a:lvl3pPr>
            <a:lvl4pPr marL="1296025" indent="0">
              <a:buNone/>
              <a:defRPr sz="1512" b="1"/>
            </a:lvl4pPr>
            <a:lvl5pPr marL="1728033" indent="0">
              <a:buNone/>
              <a:defRPr sz="1512" b="1"/>
            </a:lvl5pPr>
            <a:lvl6pPr marL="2160041" indent="0">
              <a:buNone/>
              <a:defRPr sz="1512" b="1"/>
            </a:lvl6pPr>
            <a:lvl7pPr marL="2592050" indent="0">
              <a:buNone/>
              <a:defRPr sz="1512" b="1"/>
            </a:lvl7pPr>
            <a:lvl8pPr marL="3024058" indent="0">
              <a:buNone/>
              <a:defRPr sz="1512" b="1"/>
            </a:lvl8pPr>
            <a:lvl9pPr marL="3456066" indent="0">
              <a:buNone/>
              <a:defRPr sz="1512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32247" y="2367064"/>
            <a:ext cx="4897708" cy="3481594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394361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9106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208860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92034" y="345010"/>
            <a:ext cx="9936421" cy="125253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2034" y="1725046"/>
            <a:ext cx="9936421" cy="41116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2033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C82B36-C70E-46E3-9B3A-2891A625969F}" type="datetimeFigureOut">
              <a:rPr lang="ru-RU" smtClean="0"/>
              <a:pPr/>
              <a:t>22.10.2025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16162" y="6006163"/>
            <a:ext cx="3888165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36345" y="6006163"/>
            <a:ext cx="2592110" cy="34500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3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775E56-354F-4816-9DA0-F6ECBFD1542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25234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2" r:id="rId2"/>
    <p:sldLayoutId id="2147483673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</p:sldLayoutIdLst>
  <p:txStyles>
    <p:titleStyle>
      <a:lvl1pPr algn="l" defTabSz="864017" rtl="0" eaLnBrk="1" latinLnBrk="0" hangingPunct="1">
        <a:lnSpc>
          <a:spcPct val="90000"/>
        </a:lnSpc>
        <a:spcBef>
          <a:spcPct val="0"/>
        </a:spcBef>
        <a:buNone/>
        <a:defRPr sz="41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004" indent="-216004" algn="l" defTabSz="864017" rtl="0" eaLnBrk="1" latinLnBrk="0" hangingPunct="1">
        <a:lnSpc>
          <a:spcPct val="90000"/>
        </a:lnSpc>
        <a:spcBef>
          <a:spcPts val="945"/>
        </a:spcBef>
        <a:buFont typeface="Arial" panose="020B0604020202020204" pitchFamily="34" charset="0"/>
        <a:buChar char="•"/>
        <a:defRPr sz="2646" kern="1200">
          <a:solidFill>
            <a:schemeClr val="tx1"/>
          </a:solidFill>
          <a:latin typeface="+mn-lt"/>
          <a:ea typeface="+mn-ea"/>
          <a:cs typeface="+mn-cs"/>
        </a:defRPr>
      </a:lvl1pPr>
      <a:lvl2pPr marL="64801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2268" kern="1200">
          <a:solidFill>
            <a:schemeClr val="tx1"/>
          </a:solidFill>
          <a:latin typeface="+mn-lt"/>
          <a:ea typeface="+mn-ea"/>
          <a:cs typeface="+mn-cs"/>
        </a:defRPr>
      </a:lvl2pPr>
      <a:lvl3pPr marL="1080021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890" kern="1200">
          <a:solidFill>
            <a:schemeClr val="tx1"/>
          </a:solidFill>
          <a:latin typeface="+mn-lt"/>
          <a:ea typeface="+mn-ea"/>
          <a:cs typeface="+mn-cs"/>
        </a:defRPr>
      </a:lvl3pPr>
      <a:lvl4pPr marL="1512029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944037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376046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808054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240062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672070" indent="-216004" algn="l" defTabSz="864017" rtl="0" eaLnBrk="1" latinLnBrk="0" hangingPunct="1">
        <a:lnSpc>
          <a:spcPct val="90000"/>
        </a:lnSpc>
        <a:spcBef>
          <a:spcPts val="472"/>
        </a:spcBef>
        <a:buFont typeface="Arial" panose="020B0604020202020204" pitchFamily="34" charset="0"/>
        <a:buChar char="•"/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1pPr>
      <a:lvl2pPr marL="43200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2pPr>
      <a:lvl3pPr marL="864017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3pPr>
      <a:lvl4pPr marL="1296025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4pPr>
      <a:lvl5pPr marL="1728033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5pPr>
      <a:lvl6pPr marL="2160041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6pPr>
      <a:lvl7pPr marL="2592050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7pPr>
      <a:lvl8pPr marL="3024058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8pPr>
      <a:lvl9pPr marL="3456066" algn="l" defTabSz="864017" rtl="0" eaLnBrk="1" latinLnBrk="0" hangingPunct="1">
        <a:defRPr sz="17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63482" y="3100737"/>
            <a:ext cx="10247312" cy="118227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Анализ производственного травматизма </a:t>
            </a:r>
            <a:br>
              <a:rPr lang="ru-RU" dirty="0" smtClean="0"/>
            </a:br>
            <a:r>
              <a:rPr lang="ru-RU" dirty="0" smtClean="0"/>
              <a:t>и профессиональной заболеваемости </a:t>
            </a:r>
            <a:br>
              <a:rPr lang="ru-RU" dirty="0" smtClean="0"/>
            </a:br>
            <a:r>
              <a:rPr lang="ru-RU" dirty="0" smtClean="0"/>
              <a:t>в Иркутской области </a:t>
            </a:r>
            <a:br>
              <a:rPr lang="ru-RU" dirty="0" smtClean="0"/>
            </a:br>
            <a:r>
              <a:rPr lang="ru-RU" dirty="0" smtClean="0"/>
              <a:t>за </a:t>
            </a:r>
            <a:r>
              <a:rPr lang="ru-RU" dirty="0" smtClean="0"/>
              <a:t>9 месяцев 2025 </a:t>
            </a:r>
            <a:r>
              <a:rPr lang="ru-RU" dirty="0" smtClean="0"/>
              <a:t>года </a:t>
            </a:r>
            <a:br>
              <a:rPr lang="ru-RU" dirty="0" smtClean="0"/>
            </a:br>
            <a:endParaRPr lang="ru-RU" sz="4100" dirty="0">
              <a:solidFill>
                <a:srgbClr val="212935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 flipV="1">
            <a:off x="2014538" y="4746625"/>
            <a:ext cx="7629525" cy="1"/>
          </a:xfrm>
          <a:prstGeom prst="line">
            <a:avLst/>
          </a:prstGeom>
          <a:ln w="28575" cmpd="sng">
            <a:solidFill>
              <a:srgbClr val="0033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4457674" y="2078407"/>
            <a:ext cx="2628900" cy="600164"/>
          </a:xfrm>
          <a:prstGeom prst="rect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МИНИСТЕРСТВО ТРУДА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 ЗАНЯТОСТИ</a:t>
            </a:r>
          </a:p>
          <a:p>
            <a:pPr algn="ctr"/>
            <a:r>
              <a:rPr lang="ru-RU" sz="1100" b="1" dirty="0">
                <a:latin typeface="Century Gothic" panose="020B0502020202020204" pitchFamily="34" charset="0"/>
              </a:rPr>
              <a:t>ИРКУТСКОЙ ОБЛАСТИ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6239" y="459917"/>
            <a:ext cx="1191770" cy="1618490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6915150" y="4940300"/>
            <a:ext cx="4343400" cy="13462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defTabSz="86401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Волкова Светлана Николаевна,</a:t>
            </a:r>
          </a:p>
          <a:p>
            <a:pPr marL="0" marR="0" lvl="0" indent="0" defTabSz="864017" rtl="0" eaLnBrk="1" fontAlgn="auto" latinLnBrk="0" hangingPunct="1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itchFamily="34" charset="0"/>
                <a:ea typeface="+mj-ea"/>
                <a:cs typeface="Arial" pitchFamily="34" charset="0"/>
              </a:rPr>
              <a:t>начальник отдела охраны и государственной экспертизы условий труда министерства труда и занятости Иркутской области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50000"/>
                </a:schemeClr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16573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grpSp>
        <p:nvGrpSpPr>
          <p:cNvPr id="4" name="Группа 13"/>
          <p:cNvGrpSpPr/>
          <p:nvPr/>
        </p:nvGrpSpPr>
        <p:grpSpPr>
          <a:xfrm>
            <a:off x="278986" y="750627"/>
            <a:ext cx="4679576" cy="1454939"/>
            <a:chOff x="8526970" y="851693"/>
            <a:chExt cx="4189034" cy="1171931"/>
          </a:xfrm>
        </p:grpSpPr>
        <p:sp>
          <p:nvSpPr>
            <p:cNvPr id="27" name="Прямоугольник с двумя скругленными противолежащими углами 26"/>
            <p:cNvSpPr/>
            <p:nvPr/>
          </p:nvSpPr>
          <p:spPr>
            <a:xfrm>
              <a:off x="8612517" y="851693"/>
              <a:ext cx="4044584" cy="626604"/>
            </a:xfrm>
            <a:prstGeom prst="round2DiagRect">
              <a:avLst>
                <a:gd name="adj1" fmla="val 48905"/>
                <a:gd name="adj2" fmla="val 0"/>
              </a:avLst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За 9 месяцев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2025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года </a:t>
              </a:r>
            </a:p>
            <a:p>
              <a:pPr marL="12700" algn="ctr">
                <a:lnSpc>
                  <a:spcPct val="100000"/>
                </a:lnSpc>
                <a:spcBef>
                  <a:spcPts val="100"/>
                </a:spcBef>
              </a:pP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ВСЕГО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66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НЕСЧАСТНЫХ</a:t>
              </a:r>
              <a:r>
                <a:rPr lang="ru-RU" sz="1200" b="1" spc="-5" dirty="0" smtClean="0">
                  <a:solidFill>
                    <a:srgbClr val="FFFFFF"/>
                  </a:solidFill>
                  <a:cs typeface="Calibri"/>
                </a:rPr>
                <a:t> </a:t>
              </a:r>
              <a:r>
                <a:rPr lang="ru-RU" sz="2000" b="1" spc="-5" dirty="0" smtClean="0">
                  <a:solidFill>
                    <a:srgbClr val="FFFFFF"/>
                  </a:solidFill>
                  <a:cs typeface="Calibri"/>
                </a:rPr>
                <a:t>СЛУЧАЕВ</a:t>
              </a:r>
              <a:endParaRPr lang="ru-RU" sz="1200" dirty="0">
                <a:cs typeface="Calibri"/>
              </a:endParaRPr>
            </a:p>
          </p:txBody>
        </p:sp>
        <p:sp>
          <p:nvSpPr>
            <p:cNvPr id="29" name="object 217"/>
            <p:cNvSpPr txBox="1"/>
            <p:nvPr/>
          </p:nvSpPr>
          <p:spPr>
            <a:xfrm>
              <a:off x="8526970" y="1616639"/>
              <a:ext cx="4189034" cy="406985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accent1">
                      <a:lumMod val="75000"/>
                    </a:schemeClr>
                  </a:solidFill>
                  <a:latin typeface="Arial Narrow" pitchFamily="34" charset="0"/>
                </a:rPr>
                <a:t>КОЛИЧЕСТВО  НЕСЧАСТНЫХ СЛУЧАЕВ НА ПРОИЗВОДСТВЕ  С ТЯЖЕЛЫМИ  ПОСЛЕДСТВИЯМИ </a:t>
              </a:r>
              <a:r>
                <a:rPr lang="ru-RU" sz="1600" b="1" spc="-10" dirty="0" smtClean="0">
                  <a:solidFill>
                    <a:srgbClr val="212935"/>
                  </a:solidFill>
                  <a:latin typeface="Calibri"/>
                  <a:cs typeface="Calibri"/>
                </a:rPr>
                <a:t>:</a:t>
              </a:r>
              <a:endParaRPr sz="1600" dirty="0">
                <a:solidFill>
                  <a:srgbClr val="212935"/>
                </a:solidFill>
                <a:latin typeface="Calibri"/>
                <a:cs typeface="Calibri"/>
              </a:endParaRPr>
            </a:p>
          </p:txBody>
        </p:sp>
      </p:grpSp>
      <p:graphicFrame>
        <p:nvGraphicFramePr>
          <p:cNvPr id="17" name="Диаграмма 16"/>
          <p:cNvGraphicFramePr/>
          <p:nvPr/>
        </p:nvGraphicFramePr>
        <p:xfrm>
          <a:off x="329326" y="2248627"/>
          <a:ext cx="5050735" cy="3133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object 217"/>
          <p:cNvSpPr txBox="1"/>
          <p:nvPr/>
        </p:nvSpPr>
        <p:spPr>
          <a:xfrm>
            <a:off x="314395" y="5560039"/>
            <a:ext cx="4679577" cy="56682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75000"/>
                  </a:schemeClr>
                </a:solidFill>
                <a:latin typeface="Arial Narrow" pitchFamily="34" charset="0"/>
              </a:rPr>
              <a:t>ОБЩЕЕ КОЛИЧЕСТВО  ПОГИБШИХ НА ПРОИЗВОДСТВЕ </a:t>
            </a:r>
            <a:r>
              <a:rPr lang="ru-RU" sz="16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: </a:t>
            </a:r>
            <a:r>
              <a:rPr lang="ru-RU" sz="2000" b="1" spc="-10" dirty="0" smtClean="0">
                <a:solidFill>
                  <a:srgbClr val="212935"/>
                </a:solidFill>
                <a:latin typeface="Calibri"/>
                <a:cs typeface="Calibri"/>
              </a:rPr>
              <a:t>17 человек</a:t>
            </a:r>
            <a:endParaRPr sz="1600" dirty="0">
              <a:solidFill>
                <a:srgbClr val="212935"/>
              </a:solidFill>
              <a:latin typeface="Calibri"/>
              <a:cs typeface="Calibri"/>
            </a:endParaRPr>
          </a:p>
        </p:txBody>
      </p:sp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7042245" y="1346807"/>
            <a:ext cx="4039737" cy="727654"/>
          </a:xfrm>
          <a:prstGeom prst="round2DiagRect">
            <a:avLst>
              <a:gd name="adj1" fmla="val 10143"/>
              <a:gd name="adj2" fmla="val 0"/>
            </a:avLst>
          </a:prstGeom>
          <a:solidFill>
            <a:srgbClr val="0033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Статистика количества несчастных случаев </a:t>
            </a:r>
          </a:p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на производстве</a:t>
            </a:r>
            <a:endParaRPr lang="ru-RU" sz="1600" dirty="0" smtClean="0">
              <a:solidFill>
                <a:schemeClr val="bg1"/>
              </a:solidFill>
            </a:endParaRPr>
          </a:p>
        </p:txBody>
      </p:sp>
      <p:sp>
        <p:nvSpPr>
          <p:cNvPr id="11" name="Прямоугольник 14"/>
          <p:cNvSpPr>
            <a:spLocks noChangeArrowheads="1"/>
          </p:cNvSpPr>
          <p:nvPr/>
        </p:nvSpPr>
        <p:spPr bwMode="auto">
          <a:xfrm>
            <a:off x="7648360" y="2533229"/>
            <a:ext cx="649470" cy="1489357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Calibri" pitchFamily="34" charset="0"/>
              </a:rPr>
              <a:t>130</a:t>
            </a:r>
            <a:endParaRPr lang="ru-RU" sz="16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2" name="Прямоугольник 14"/>
          <p:cNvSpPr>
            <a:spLocks noChangeArrowheads="1"/>
          </p:cNvSpPr>
          <p:nvPr/>
        </p:nvSpPr>
        <p:spPr bwMode="auto">
          <a:xfrm>
            <a:off x="9494710" y="2884334"/>
            <a:ext cx="645567" cy="1171111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rgbClr val="FFFFFF"/>
                </a:solidFill>
                <a:latin typeface="Calibri" pitchFamily="34" charset="0"/>
              </a:rPr>
              <a:t>108</a:t>
            </a:r>
            <a:endParaRPr lang="ru-RU" sz="18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3" name="Прямоугольник 14"/>
          <p:cNvSpPr>
            <a:spLocks noChangeArrowheads="1"/>
          </p:cNvSpPr>
          <p:nvPr/>
        </p:nvSpPr>
        <p:spPr bwMode="auto">
          <a:xfrm>
            <a:off x="7652793" y="2878172"/>
            <a:ext cx="672331" cy="1379936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Calibri" pitchFamily="34" charset="0"/>
              </a:rPr>
              <a:t>41</a:t>
            </a:r>
            <a:endParaRPr lang="ru-RU" sz="16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4" name="Прямоугольник 14"/>
          <p:cNvSpPr>
            <a:spLocks noChangeArrowheads="1"/>
          </p:cNvSpPr>
          <p:nvPr/>
        </p:nvSpPr>
        <p:spPr bwMode="auto">
          <a:xfrm>
            <a:off x="6707731" y="2270002"/>
            <a:ext cx="689024" cy="1906213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Calibri" pitchFamily="34" charset="0"/>
              </a:rPr>
              <a:t>135</a:t>
            </a:r>
            <a:endParaRPr lang="ru-RU" sz="16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6695855" y="2773956"/>
            <a:ext cx="705897" cy="1470498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600" kern="0" dirty="0" smtClean="0">
              <a:solidFill>
                <a:srgbClr val="FFFFFF"/>
              </a:solidFill>
              <a:latin typeface="Calibri" pitchFamily="34" charset="0"/>
            </a:endParaRPr>
          </a:p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Calibri" pitchFamily="34" charset="0"/>
              </a:rPr>
              <a:t>34</a:t>
            </a:r>
            <a:endParaRPr lang="ru-RU" sz="16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6" name="Прямоугольник 14"/>
          <p:cNvSpPr>
            <a:spLocks noChangeArrowheads="1"/>
          </p:cNvSpPr>
          <p:nvPr/>
        </p:nvSpPr>
        <p:spPr bwMode="auto">
          <a:xfrm>
            <a:off x="9482833" y="3326270"/>
            <a:ext cx="671092" cy="975823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Calibri" pitchFamily="34" charset="0"/>
              </a:rPr>
              <a:t>24</a:t>
            </a:r>
            <a:endParaRPr lang="ru-RU" sz="16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8" name="Прямоугольник 14"/>
          <p:cNvSpPr>
            <a:spLocks noChangeArrowheads="1"/>
          </p:cNvSpPr>
          <p:nvPr/>
        </p:nvSpPr>
        <p:spPr bwMode="auto">
          <a:xfrm>
            <a:off x="8634545" y="2702263"/>
            <a:ext cx="645923" cy="1589681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kern="0" dirty="0" smtClean="0">
                <a:solidFill>
                  <a:srgbClr val="FFFFFF"/>
                </a:solidFill>
                <a:latin typeface="Calibri" pitchFamily="34" charset="0"/>
              </a:rPr>
              <a:t>126</a:t>
            </a:r>
            <a:endParaRPr lang="ru-RU" sz="16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9" name="Прямоугольник 14"/>
          <p:cNvSpPr>
            <a:spLocks noChangeArrowheads="1"/>
          </p:cNvSpPr>
          <p:nvPr/>
        </p:nvSpPr>
        <p:spPr bwMode="auto">
          <a:xfrm>
            <a:off x="8646421" y="3157528"/>
            <a:ext cx="647695" cy="1131043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Calibri" pitchFamily="34" charset="0"/>
              </a:rPr>
              <a:t>26</a:t>
            </a:r>
            <a:endParaRPr lang="ru-RU" sz="16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0" name="Прямоугольник 148"/>
          <p:cNvSpPr>
            <a:spLocks noChangeArrowheads="1"/>
          </p:cNvSpPr>
          <p:nvPr/>
        </p:nvSpPr>
        <p:spPr bwMode="auto">
          <a:xfrm>
            <a:off x="6736863" y="3779107"/>
            <a:ext cx="613883" cy="363216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2021</a:t>
            </a:r>
            <a:r>
              <a:rPr lang="ru-RU" sz="11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1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1" name="Прямоугольник 148"/>
          <p:cNvSpPr>
            <a:spLocks noChangeArrowheads="1"/>
          </p:cNvSpPr>
          <p:nvPr/>
        </p:nvSpPr>
        <p:spPr bwMode="auto">
          <a:xfrm>
            <a:off x="9515968" y="3750037"/>
            <a:ext cx="613883" cy="37531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2024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2" name="Прямоугольник 148"/>
          <p:cNvSpPr>
            <a:spLocks noChangeArrowheads="1"/>
          </p:cNvSpPr>
          <p:nvPr/>
        </p:nvSpPr>
        <p:spPr bwMode="auto">
          <a:xfrm>
            <a:off x="8660614" y="3777338"/>
            <a:ext cx="613883" cy="37531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2023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3" name="Прямоугольник 148"/>
          <p:cNvSpPr>
            <a:spLocks noChangeArrowheads="1"/>
          </p:cNvSpPr>
          <p:nvPr/>
        </p:nvSpPr>
        <p:spPr bwMode="auto">
          <a:xfrm>
            <a:off x="7651593" y="3790985"/>
            <a:ext cx="613883" cy="37531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2022 </a:t>
            </a:r>
            <a:r>
              <a:rPr lang="ru-RU" sz="1200" b="1" dirty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год</a:t>
            </a:r>
          </a:p>
        </p:txBody>
      </p:sp>
      <p:sp>
        <p:nvSpPr>
          <p:cNvPr id="24" name="Прямоугольник 14"/>
          <p:cNvSpPr>
            <a:spLocks noChangeArrowheads="1"/>
          </p:cNvSpPr>
          <p:nvPr/>
        </p:nvSpPr>
        <p:spPr bwMode="auto">
          <a:xfrm>
            <a:off x="7165281" y="4525371"/>
            <a:ext cx="198953" cy="364925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5" name="Прямоугольник 14"/>
          <p:cNvSpPr>
            <a:spLocks noChangeArrowheads="1"/>
          </p:cNvSpPr>
          <p:nvPr/>
        </p:nvSpPr>
        <p:spPr bwMode="auto">
          <a:xfrm>
            <a:off x="7175384" y="5193237"/>
            <a:ext cx="198953" cy="364925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12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26" name="Прямоугольник 43"/>
          <p:cNvSpPr>
            <a:spLocks noChangeArrowheads="1"/>
          </p:cNvSpPr>
          <p:nvPr/>
        </p:nvSpPr>
        <p:spPr bwMode="auto">
          <a:xfrm>
            <a:off x="7329503" y="4348892"/>
            <a:ext cx="3631420" cy="632541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142" tIns="45078" rIns="90142" bIns="45078" anchor="ctr"/>
          <a:lstStyle/>
          <a:p>
            <a:pPr defTabSz="1032933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количество несчастных случаев со смертельным исходом, ед.</a:t>
            </a:r>
            <a:endParaRPr lang="en-US" sz="240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Прямоугольник 43"/>
          <p:cNvSpPr>
            <a:spLocks noChangeArrowheads="1"/>
          </p:cNvSpPr>
          <p:nvPr/>
        </p:nvSpPr>
        <p:spPr bwMode="auto">
          <a:xfrm>
            <a:off x="7382324" y="5054676"/>
            <a:ext cx="3631420" cy="622794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142" tIns="45078" rIns="90142" bIns="45078" anchor="ctr"/>
          <a:lstStyle/>
          <a:p>
            <a:pPr defTabSz="1032933">
              <a:defRPr/>
            </a:pPr>
            <a:r>
              <a:rPr lang="ru-RU" sz="1800" i="1" dirty="0" smtClean="0">
                <a:solidFill>
                  <a:schemeClr val="accent1">
                    <a:lumMod val="75000"/>
                  </a:schemeClr>
                </a:solidFill>
              </a:rPr>
              <a:t>количество несчастных случаев с тяжелыми последствиями, ед.</a:t>
            </a:r>
            <a:endParaRPr lang="en-US" sz="2400" i="1" kern="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Прямоугольник 14"/>
          <p:cNvSpPr>
            <a:spLocks noChangeArrowheads="1"/>
          </p:cNvSpPr>
          <p:nvPr/>
        </p:nvSpPr>
        <p:spPr bwMode="auto">
          <a:xfrm>
            <a:off x="10383593" y="3070746"/>
            <a:ext cx="821219" cy="1000621"/>
          </a:xfrm>
          <a:prstGeom prst="roundRect">
            <a:avLst/>
          </a:prstGeom>
          <a:solidFill>
            <a:srgbClr val="003399"/>
          </a:soli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800" b="1" kern="0" dirty="0" smtClean="0">
                <a:solidFill>
                  <a:srgbClr val="FFFFFF"/>
                </a:solidFill>
                <a:latin typeface="Calibri" pitchFamily="34" charset="0"/>
              </a:rPr>
              <a:t>66</a:t>
            </a:r>
            <a:endParaRPr lang="ru-RU" sz="1800" b="1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1" name="Прямоугольник 14"/>
          <p:cNvSpPr>
            <a:spLocks noChangeArrowheads="1"/>
          </p:cNvSpPr>
          <p:nvPr/>
        </p:nvSpPr>
        <p:spPr bwMode="auto">
          <a:xfrm>
            <a:off x="10371715" y="3548418"/>
            <a:ext cx="860392" cy="769597"/>
          </a:xfrm>
          <a:prstGeom prst="roundRect">
            <a:avLst/>
          </a:prstGeom>
          <a:gradFill flip="none" rotWithShape="1">
            <a:gsLst>
              <a:gs pos="0">
                <a:srgbClr val="526780"/>
              </a:gs>
              <a:gs pos="50000">
                <a:srgbClr val="7996B9"/>
              </a:gs>
              <a:gs pos="100000">
                <a:srgbClr val="90B3DC"/>
              </a:gs>
            </a:gsLst>
            <a:lin ang="16200000" scaled="1"/>
            <a:tileRect/>
          </a:gradFill>
          <a:ln w="9525" algn="ctr">
            <a:noFill/>
            <a:round/>
            <a:headEnd/>
            <a:tailEnd/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  <a:scene3d>
            <a:camera prst="orthographicFront"/>
            <a:lightRig rig="threePt" dir="t"/>
          </a:scene3d>
          <a:sp3d>
            <a:bevelT w="88900"/>
            <a:bevelB w="88900"/>
          </a:sp3d>
        </p:spPr>
        <p:txBody>
          <a:bodyPr lIns="36218" tIns="45993" rIns="36218" bIns="45993"/>
          <a:lstStyle/>
          <a:p>
            <a:pPr algn="ctr" defTabSz="1034303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kern="0" dirty="0" smtClean="0">
                <a:solidFill>
                  <a:srgbClr val="FFFFFF"/>
                </a:solidFill>
                <a:latin typeface="Calibri" pitchFamily="34" charset="0"/>
              </a:rPr>
              <a:t>13</a:t>
            </a:r>
            <a:endParaRPr lang="ru-RU" sz="1600" kern="0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32" name="Прямоугольник 148"/>
          <p:cNvSpPr>
            <a:spLocks noChangeArrowheads="1"/>
          </p:cNvSpPr>
          <p:nvPr/>
        </p:nvSpPr>
        <p:spPr bwMode="auto">
          <a:xfrm>
            <a:off x="10404851" y="3847848"/>
            <a:ext cx="786313" cy="375310"/>
          </a:xfrm>
          <a:prstGeom prst="rect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0" tIns="35497" rIns="0" bIns="0"/>
          <a:lstStyle/>
          <a:p>
            <a:pPr algn="ctr" defTabSz="1032360">
              <a:defRPr/>
            </a:pPr>
            <a:r>
              <a:rPr lang="ru-RU" sz="1200" b="1" dirty="0" smtClean="0">
                <a:solidFill>
                  <a:schemeClr val="tx2">
                    <a:lumMod val="75000"/>
                  </a:schemeClr>
                </a:solidFill>
                <a:latin typeface="Calibri" pitchFamily="34" charset="0"/>
              </a:rPr>
              <a:t>9 месяцев 2025 года</a:t>
            </a:r>
            <a:endParaRPr lang="ru-RU" sz="1200" b="1" dirty="0">
              <a:solidFill>
                <a:schemeClr val="tx2">
                  <a:lumMod val="75000"/>
                </a:schemeClr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758" y="234000"/>
            <a:ext cx="9291918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Rectangle 1"/>
          <p:cNvSpPr>
            <a:spLocks noChangeArrowheads="1"/>
          </p:cNvSpPr>
          <p:nvPr/>
        </p:nvSpPr>
        <p:spPr bwMode="auto">
          <a:xfrm>
            <a:off x="342901" y="555653"/>
            <a:ext cx="85217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Количество несчастных случаев на производстве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за 9 месяцев 2025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года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 разрезе муниципальных образований</a:t>
            </a: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graphicFrame>
        <p:nvGraphicFramePr>
          <p:cNvPr id="32" name="Диаграмма 31"/>
          <p:cNvGraphicFramePr/>
          <p:nvPr/>
        </p:nvGraphicFramePr>
        <p:xfrm>
          <a:off x="161365" y="1069145"/>
          <a:ext cx="11134164" cy="52331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9" name="Диаграмма 238"/>
          <p:cNvGraphicFramePr/>
          <p:nvPr/>
        </p:nvGraphicFramePr>
        <p:xfrm>
          <a:off x="206479" y="764274"/>
          <a:ext cx="6863062" cy="55000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5514"/>
            <a:ext cx="9291918" cy="416929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</a:t>
            </a:r>
            <a:r>
              <a:rPr lang="ru-RU" sz="1400" dirty="0" smtClean="0"/>
              <a:t>по данным ГИТ</a:t>
            </a:r>
            <a:r>
              <a:rPr lang="ru-RU" dirty="0" smtClean="0"/>
              <a:t>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47" name="object 64"/>
          <p:cNvSpPr txBox="1"/>
          <p:nvPr/>
        </p:nvSpPr>
        <p:spPr>
          <a:xfrm>
            <a:off x="154379" y="459387"/>
            <a:ext cx="868952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2000" b="1" dirty="0" smtClean="0">
                <a:latin typeface="Century Gothic"/>
                <a:cs typeface="Century Gothic"/>
              </a:rPr>
              <a:t>РАСПРЕДЕЛЕНИЕ НЕСЧАСТНЫХ СЛУЧАЕВ ПО ВИДАМ ДЕЯТЕЛЬНОСТИ</a:t>
            </a:r>
            <a:endParaRPr lang="ru-RU" sz="2000" b="1" dirty="0">
              <a:latin typeface="Century Gothic"/>
              <a:cs typeface="Century Gothic"/>
            </a:endParaRPr>
          </a:p>
        </p:txBody>
      </p:sp>
      <p:sp>
        <p:nvSpPr>
          <p:cNvPr id="8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168788" y="1405719"/>
          <a:ext cx="5076967" cy="46948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100549" y="899076"/>
            <a:ext cx="5240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entury Gothic"/>
                <a:cs typeface="Century Gothic"/>
              </a:rPr>
              <a:t>Смертельные случаи производственного травматизма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125514"/>
            <a:ext cx="8929404" cy="540915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4" name="object 33"/>
          <p:cNvSpPr txBox="1"/>
          <p:nvPr/>
        </p:nvSpPr>
        <p:spPr>
          <a:xfrm>
            <a:off x="256674" y="462561"/>
            <a:ext cx="9457987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tabLst>
                <a:tab pos="2973070" algn="l"/>
              </a:tabLst>
            </a:pPr>
            <a:r>
              <a:rPr lang="ru-RU" sz="2000" b="1" dirty="0" smtClean="0">
                <a:latin typeface="Century Gothic"/>
                <a:cs typeface="Century Gothic"/>
              </a:rPr>
              <a:t>РАСПРЕДЕЛЕНИЕ НЕСЧАСТНЫХ СЛУЧАЕВ ПО ТИПАМ (ВИДАМ) ПРОИСШЕСТВИЙ</a:t>
            </a:r>
            <a:endParaRPr sz="2000" dirty="0">
              <a:latin typeface="Century Gothic"/>
              <a:cs typeface="Century Gothic"/>
            </a:endParaRPr>
          </a:p>
        </p:txBody>
      </p:sp>
      <p:sp>
        <p:nvSpPr>
          <p:cNvPr id="9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1" name="Диаграмма 10"/>
          <p:cNvGraphicFramePr/>
          <p:nvPr/>
        </p:nvGraphicFramePr>
        <p:xfrm>
          <a:off x="165100" y="1119115"/>
          <a:ext cx="8064500" cy="51861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6209731" y="1733266"/>
          <a:ext cx="5310757" cy="3807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279747" y="1131087"/>
            <a:ext cx="524074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entury Gothic"/>
                <a:cs typeface="Century Gothic"/>
              </a:rPr>
              <a:t>Типы смертельных случаев производственного травматизма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5810" y="234000"/>
            <a:ext cx="8929404" cy="886890"/>
          </a:xfrm>
        </p:spPr>
        <p:txBody>
          <a:bodyPr/>
          <a:lstStyle/>
          <a:p>
            <a:r>
              <a:rPr lang="ru-RU" dirty="0" smtClean="0"/>
              <a:t>ИНФОРМАЦИЯ  О ПРОИЗВОДСТВЕННОМ ТРАВМАТИЗМЕ (ПО ДАННЫМ ГИТ)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5" name="object 33"/>
          <p:cNvSpPr txBox="1"/>
          <p:nvPr/>
        </p:nvSpPr>
        <p:spPr>
          <a:xfrm>
            <a:off x="1110343" y="599946"/>
            <a:ext cx="4269513" cy="28982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>
              <a:lnSpc>
                <a:spcPct val="100000"/>
              </a:lnSpc>
              <a:tabLst>
                <a:tab pos="2973070" algn="l"/>
              </a:tabLst>
            </a:pPr>
            <a:r>
              <a:rPr lang="ru-RU" sz="1800" b="1" dirty="0" smtClean="0">
                <a:latin typeface="Century Gothic"/>
                <a:cs typeface="Century Gothic"/>
              </a:rPr>
              <a:t>ПРИЧИНЫ НЕСЧАСТНЫХ СЛУЧАЕВ </a:t>
            </a:r>
            <a:endParaRPr sz="1800" dirty="0">
              <a:latin typeface="Century Gothic"/>
              <a:cs typeface="Century Gothic"/>
            </a:endParaRPr>
          </a:p>
        </p:txBody>
      </p:sp>
      <p:graphicFrame>
        <p:nvGraphicFramePr>
          <p:cNvPr id="8" name="Диаграмма 7"/>
          <p:cNvGraphicFramePr/>
          <p:nvPr/>
        </p:nvGraphicFramePr>
        <p:xfrm>
          <a:off x="163774" y="888274"/>
          <a:ext cx="7533564" cy="53818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6020441" y="1815154"/>
          <a:ext cx="5500047" cy="363030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6660108" y="1117440"/>
            <a:ext cx="44373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800" b="1" dirty="0" smtClean="0">
                <a:latin typeface="Century Gothic"/>
                <a:cs typeface="Century Gothic"/>
              </a:rPr>
              <a:t>Причины смертельных случаев производственного травматизма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146865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1998" y="457832"/>
            <a:ext cx="8867775" cy="784114"/>
          </a:xfrm>
        </p:spPr>
        <p:txBody>
          <a:bodyPr/>
          <a:lstStyle/>
          <a:p>
            <a:pPr algn="ctr"/>
            <a:r>
              <a:rPr lang="ru-RU" sz="2200" dirty="0" smtClean="0"/>
              <a:t>Рекомендации по </a:t>
            </a:r>
            <a:r>
              <a:rPr lang="ru-RU" sz="2200" dirty="0" smtClean="0"/>
              <a:t>снижению </a:t>
            </a:r>
            <a:r>
              <a:rPr lang="ru-RU" sz="2200" dirty="0" smtClean="0"/>
              <a:t>(</a:t>
            </a:r>
            <a:r>
              <a:rPr lang="ru-RU" sz="2200" dirty="0" smtClean="0"/>
              <a:t>предупреждению) в Иркутской области </a:t>
            </a:r>
            <a:r>
              <a:rPr lang="ru-RU" sz="2200" dirty="0" smtClean="0"/>
              <a:t>производственного травматизма</a:t>
            </a:r>
            <a:endParaRPr lang="ru-RU" dirty="0"/>
          </a:p>
        </p:txBody>
      </p:sp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4888546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2"/>
          <p:cNvSpPr/>
          <p:nvPr/>
        </p:nvSpPr>
        <p:spPr>
          <a:xfrm>
            <a:off x="1295239" y="1184787"/>
            <a:ext cx="6806982" cy="31646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Письмо Минтруда России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от</a:t>
            </a:r>
            <a:r>
              <a:rPr lang="ru-RU" sz="1600" dirty="0" smtClean="0"/>
              <a:t> 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14 июля 2025 г. N 15-3/10/В-11850  </a:t>
            </a:r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300250" y="1808590"/>
            <a:ext cx="10931857" cy="403666"/>
          </a:xfrm>
          <a:prstGeom prst="round2DiagRect">
            <a:avLst>
              <a:gd name="adj1" fmla="val 37178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5999" algn="ctr">
              <a:spcBef>
                <a:spcPts val="126"/>
              </a:spcBef>
            </a:pPr>
            <a:r>
              <a:rPr lang="ru-RU" sz="1600" b="1" dirty="0" smtClean="0"/>
              <a:t>осуществлять мониторинг состояния производственного травматизма</a:t>
            </a:r>
            <a:endParaRPr lang="ru-RU" sz="1600" b="1" dirty="0">
              <a:latin typeface="Century Gothic"/>
              <a:cs typeface="Century Gothic"/>
            </a:endParaRPr>
          </a:p>
        </p:txBody>
      </p:sp>
      <p:sp>
        <p:nvSpPr>
          <p:cNvPr id="8" name="Прямоугольник с двумя скругленными противолежащими углами 7"/>
          <p:cNvSpPr/>
          <p:nvPr/>
        </p:nvSpPr>
        <p:spPr>
          <a:xfrm>
            <a:off x="275230" y="2425016"/>
            <a:ext cx="10931857" cy="403666"/>
          </a:xfrm>
          <a:prstGeom prst="round2DiagRect">
            <a:avLst>
              <a:gd name="adj1" fmla="val 37178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 smtClean="0"/>
              <a:t>проводить работу по актуализации нормативных правовых актов в целях снижения производственного травматизма</a:t>
            </a: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261581" y="3011871"/>
            <a:ext cx="10931857" cy="509236"/>
          </a:xfrm>
          <a:prstGeom prst="round2DiagRect">
            <a:avLst>
              <a:gd name="adj1" fmla="val 37178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5999" algn="ctr">
              <a:spcBef>
                <a:spcPts val="126"/>
              </a:spcBef>
            </a:pPr>
            <a:r>
              <a:rPr lang="ru-RU" sz="1600" b="1" dirty="0" smtClean="0"/>
              <a:t>разрабатывать мероприятия, направленные на снижение производственного травматизма, с учетом итогов мониторинга состояния производственного травматизма</a:t>
            </a:r>
            <a:endParaRPr lang="ru-RU" sz="1600" b="1" dirty="0"/>
          </a:p>
        </p:txBody>
      </p:sp>
      <p:sp>
        <p:nvSpPr>
          <p:cNvPr id="11" name="Прямоугольник с двумя скругленными противолежащими углами 10"/>
          <p:cNvSpPr/>
          <p:nvPr/>
        </p:nvSpPr>
        <p:spPr>
          <a:xfrm>
            <a:off x="275229" y="3735203"/>
            <a:ext cx="10931857" cy="823136"/>
          </a:xfrm>
          <a:prstGeom prst="round2DiagRect">
            <a:avLst>
              <a:gd name="adj1" fmla="val 37178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15999" algn="ctr">
              <a:spcBef>
                <a:spcPts val="126"/>
              </a:spcBef>
            </a:pPr>
            <a:r>
              <a:rPr lang="ru-RU" sz="1600" b="1" dirty="0" smtClean="0"/>
              <a:t>активизировать работу по информированию работодателей о причинах несчастных случаев на производстве и мерах по их профилактике, в том числе проведению тематических </a:t>
            </a:r>
            <a:r>
              <a:rPr lang="ru-RU" sz="1600" b="1" dirty="0" err="1" smtClean="0"/>
              <a:t>вебинаров</a:t>
            </a:r>
            <a:r>
              <a:rPr lang="ru-RU" sz="1600" b="1" dirty="0" smtClean="0"/>
              <a:t> и тренингов, выставок, конкурсов профессионального мастерства и др.</a:t>
            </a:r>
            <a:endParaRPr lang="ru-RU" sz="1600" b="1" dirty="0"/>
          </a:p>
        </p:txBody>
      </p:sp>
      <p:sp>
        <p:nvSpPr>
          <p:cNvPr id="12" name="Прямоугольник с двумя скругленными противолежащими углами 11"/>
          <p:cNvSpPr/>
          <p:nvPr/>
        </p:nvSpPr>
        <p:spPr>
          <a:xfrm>
            <a:off x="277505" y="4749410"/>
            <a:ext cx="10931857" cy="859809"/>
          </a:xfrm>
          <a:prstGeom prst="round2DiagRect">
            <a:avLst>
              <a:gd name="adj1" fmla="val 37178"/>
              <a:gd name="adj2" fmla="val 0"/>
            </a:avLst>
          </a:prstGeom>
          <a:gradFill flip="none" rotWithShape="1">
            <a:gsLst>
              <a:gs pos="0">
                <a:schemeClr val="accent5">
                  <a:lumMod val="50000"/>
                </a:schemeClr>
              </a:gs>
              <a:gs pos="50000">
                <a:srgbClr val="244072"/>
              </a:gs>
              <a:gs pos="100000">
                <a:schemeClr val="accent5">
                  <a:lumMod val="75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>
              <a:spcAft>
                <a:spcPts val="600"/>
              </a:spcAft>
            </a:pPr>
            <a:r>
              <a:rPr lang="ru-RU" sz="1600" b="1" dirty="0" smtClean="0"/>
              <a:t>при планировании работы в рамках межведомственного или трехстороннего взаимодействия обращать внимание на рост травматизма с тяжелыми последствиями и со смертельным исходом для принятия мер во взаимодействии с государственной инспекцией труда Иркутской области</a:t>
            </a:r>
          </a:p>
        </p:txBody>
      </p:sp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1" name="Заголовок 1"/>
          <p:cNvSpPr>
            <a:spLocks noGrp="1"/>
          </p:cNvSpPr>
          <p:nvPr>
            <p:ph type="title"/>
          </p:nvPr>
        </p:nvSpPr>
        <p:spPr>
          <a:xfrm>
            <a:off x="152400" y="170499"/>
            <a:ext cx="9334500" cy="734189"/>
          </a:xfrm>
        </p:spPr>
        <p:txBody>
          <a:bodyPr/>
          <a:lstStyle/>
          <a:p>
            <a:r>
              <a:rPr lang="ru-RU" sz="1800" dirty="0" smtClean="0"/>
              <a:t>ИНФОРМАЦИЯ О ПРОФЕССИОНАЛЬНОЙ ЗАБОЛЕВАЕМОСТИ НА ТЕРРИТОРИИ ИРКУТСКОЙ ОБЛАСТИ </a:t>
            </a:r>
            <a:br>
              <a:rPr lang="ru-RU" sz="1800" dirty="0" smtClean="0"/>
            </a:br>
            <a:r>
              <a:rPr lang="ru-RU" sz="1400" dirty="0" smtClean="0"/>
              <a:t>(по данным управления </a:t>
            </a:r>
            <a:r>
              <a:rPr lang="ru-RU" sz="1400" dirty="0" err="1" smtClean="0"/>
              <a:t>Роспотребнадзора</a:t>
            </a:r>
            <a:r>
              <a:rPr lang="ru-RU" sz="1400" dirty="0" smtClean="0"/>
              <a:t> по Иркутской области за </a:t>
            </a:r>
            <a:r>
              <a:rPr lang="ru-RU" sz="1400" dirty="0" smtClean="0"/>
              <a:t>9 месяцев 2025 </a:t>
            </a:r>
            <a:r>
              <a:rPr lang="ru-RU" sz="1400" dirty="0" smtClean="0"/>
              <a:t>года)</a:t>
            </a:r>
            <a:r>
              <a:rPr lang="ru-RU" sz="1600" dirty="0" smtClean="0"/>
              <a:t> 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graphicFrame>
        <p:nvGraphicFramePr>
          <p:cNvPr id="12" name="Диаграмма 11"/>
          <p:cNvGraphicFramePr/>
          <p:nvPr/>
        </p:nvGraphicFramePr>
        <p:xfrm>
          <a:off x="266699" y="1122867"/>
          <a:ext cx="6571281" cy="5128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" name="Диаграмма 12"/>
          <p:cNvGraphicFramePr/>
          <p:nvPr/>
        </p:nvGraphicFramePr>
        <p:xfrm>
          <a:off x="6724736" y="1135186"/>
          <a:ext cx="3924884" cy="46636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52499" y="1686130"/>
            <a:ext cx="8867775" cy="440255"/>
          </a:xfrm>
        </p:spPr>
        <p:txBody>
          <a:bodyPr/>
          <a:lstStyle/>
          <a:p>
            <a:pPr algn="ctr"/>
            <a:r>
              <a:rPr lang="ru-RU" sz="2200" dirty="0" smtClean="0"/>
              <a:t>СПАСИБО ЗА ВНИМАНИЕ!</a:t>
            </a:r>
            <a:r>
              <a:rPr lang="ru-RU" dirty="0">
                <a:latin typeface="Century Gothic"/>
                <a:cs typeface="Century Gothic"/>
              </a:rPr>
              <a:t/>
            </a:r>
            <a:br>
              <a:rPr lang="ru-RU" dirty="0">
                <a:latin typeface="Century Gothic"/>
                <a:cs typeface="Century Gothic"/>
              </a:rPr>
            </a:br>
            <a:endParaRPr lang="ru-RU" dirty="0"/>
          </a:p>
        </p:txBody>
      </p:sp>
      <p:sp>
        <p:nvSpPr>
          <p:cNvPr id="10" name="Номер слайда 60"/>
          <p:cNvSpPr txBox="1">
            <a:spLocks/>
          </p:cNvSpPr>
          <p:nvPr/>
        </p:nvSpPr>
        <p:spPr>
          <a:xfrm>
            <a:off x="8640386" y="6007682"/>
            <a:ext cx="2688114" cy="345009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8640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5C68B6-61C2-468F-89AB-4B9F7531AA68}" type="slidenum">
              <a:rPr kumimoji="0" lang="ru-RU" sz="1400" b="0" i="0" u="none" strike="noStrike" kern="1200" cap="none" spc="0" normalizeH="0" baseline="0" noProof="0" smtClean="0">
                <a:ln>
                  <a:noFill/>
                </a:ln>
                <a:solidFill>
                  <a:srgbClr val="7688A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8640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7688A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1" name="Text 2"/>
          <p:cNvSpPr/>
          <p:nvPr/>
        </p:nvSpPr>
        <p:spPr>
          <a:xfrm>
            <a:off x="2032218" y="2317552"/>
            <a:ext cx="6806982" cy="17400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Министерство труда и занятости Иркутской области</a:t>
            </a: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Контактная информация: 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Отдел охраны и государственной экспертизы условий труда</a:t>
            </a:r>
          </a:p>
          <a:p>
            <a:pPr algn="ctr"/>
            <a:endParaRPr lang="ru-RU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Телефон: 8 3952 33-22-45</a:t>
            </a:r>
          </a:p>
          <a:p>
            <a:pPr algn="ctr"/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Электронная почта: </a:t>
            </a:r>
            <a:r>
              <a:rPr lang="en-US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s.volkova@fgszn.irtel.ru</a:t>
            </a:r>
            <a:r>
              <a:rPr lang="ru-RU" sz="1600" dirty="0" smtClean="0">
                <a:solidFill>
                  <a:schemeClr val="accent1">
                    <a:lumMod val="50000"/>
                  </a:schemeClr>
                </a:solidFill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endParaRPr lang="en-US" sz="1600" dirty="0" smtClean="0">
              <a:solidFill>
                <a:schemeClr val="accent1">
                  <a:lumMod val="50000"/>
                </a:schemeClr>
              </a:solidFill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pic>
        <p:nvPicPr>
          <p:cNvPr id="19458" name="Picture 2" descr="C:\Users\a.kursheva\Desktop\qr-code Раздел ОТ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38675" y="4057650"/>
            <a:ext cx="1781175" cy="17811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1146865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12200</TotalTime>
  <Words>357</Words>
  <Application>Microsoft Office PowerPoint</Application>
  <PresentationFormat>Произвольный</PresentationFormat>
  <Paragraphs>72</Paragraphs>
  <Slides>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Calibri</vt:lpstr>
      <vt:lpstr>Arial Narrow</vt:lpstr>
      <vt:lpstr>Times New Roman</vt:lpstr>
      <vt:lpstr>Calibri Light</vt:lpstr>
      <vt:lpstr>Тема Office</vt:lpstr>
      <vt:lpstr> Анализ производственного травматизма  и профессиональной заболеваемости  в Иркутской области  за 9 месяцев 2025 года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ИНФОРМАЦИЯ  О ПРОИЗВОДСТВЕННОМ ТРАВМАТИЗМЕ (ПО ДАННЫМ ГИТ)  </vt:lpstr>
      <vt:lpstr>Рекомендации по снижению (предупреждению) в Иркутской области производственного травматизма</vt:lpstr>
      <vt:lpstr>ИНФОРМАЦИЯ О ПРОФЕССИОНАЛЬНОЙ ЗАБОЛЕВАЕМОСТИ НА ТЕРРИТОРИИ ИРКУТСКОЙ ОБЛАСТИ  (по данным управления Роспотребнадзора по Иркутской области за 9 месяцев 2025 года)  </vt:lpstr>
      <vt:lpstr>СПАСИБО ЗА ВНИМАНИЕ!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AGATA</dc:creator>
  <cp:lastModifiedBy>n.tsvetkun</cp:lastModifiedBy>
  <cp:revision>590</cp:revision>
  <dcterms:created xsi:type="dcterms:W3CDTF">2022-04-09T02:58:00Z</dcterms:created>
  <dcterms:modified xsi:type="dcterms:W3CDTF">2025-10-22T10:01:52Z</dcterms:modified>
</cp:coreProperties>
</file>